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6858000" cy="9906000" type="A4"/>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1" autoAdjust="0"/>
    <p:restoredTop sz="94660"/>
  </p:normalViewPr>
  <p:slideViewPr>
    <p:cSldViewPr snapToGrid="0">
      <p:cViewPr>
        <p:scale>
          <a:sx n="125" d="100"/>
          <a:sy n="125" d="100"/>
        </p:scale>
        <p:origin x="1036" y="-20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AE1ABED3-1EAD-4C24-83B2-9086390FA857}" type="datetimeFigureOut">
              <a:rPr kumimoji="1" lang="ja-JP" altLang="en-US" smtClean="0"/>
              <a:t>2025/6/25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81028F-4492-458E-8EC8-B6077F97DBAE}" type="slidenum">
              <a:rPr kumimoji="1" lang="ja-JP" altLang="en-US" smtClean="0"/>
              <a:t>‹#›</a:t>
            </a:fld>
            <a:endParaRPr kumimoji="1" lang="ja-JP" altLang="en-US"/>
          </a:p>
        </p:txBody>
      </p:sp>
    </p:spTree>
    <p:extLst>
      <p:ext uri="{BB962C8B-B14F-4D97-AF65-F5344CB8AC3E}">
        <p14:creationId xmlns:p14="http://schemas.microsoft.com/office/powerpoint/2010/main" val="3382237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E1ABED3-1EAD-4C24-83B2-9086390FA857}" type="datetimeFigureOut">
              <a:rPr kumimoji="1" lang="ja-JP" altLang="en-US" smtClean="0"/>
              <a:t>2025/6/25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81028F-4492-458E-8EC8-B6077F97DBAE}" type="slidenum">
              <a:rPr kumimoji="1" lang="ja-JP" altLang="en-US" smtClean="0"/>
              <a:t>‹#›</a:t>
            </a:fld>
            <a:endParaRPr kumimoji="1" lang="ja-JP" altLang="en-US"/>
          </a:p>
        </p:txBody>
      </p:sp>
    </p:spTree>
    <p:extLst>
      <p:ext uri="{BB962C8B-B14F-4D97-AF65-F5344CB8AC3E}">
        <p14:creationId xmlns:p14="http://schemas.microsoft.com/office/powerpoint/2010/main" val="758516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E1ABED3-1EAD-4C24-83B2-9086390FA857}" type="datetimeFigureOut">
              <a:rPr kumimoji="1" lang="ja-JP" altLang="en-US" smtClean="0"/>
              <a:t>2025/6/25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81028F-4492-458E-8EC8-B6077F97DBAE}" type="slidenum">
              <a:rPr kumimoji="1" lang="ja-JP" altLang="en-US" smtClean="0"/>
              <a:t>‹#›</a:t>
            </a:fld>
            <a:endParaRPr kumimoji="1" lang="ja-JP" altLang="en-US"/>
          </a:p>
        </p:txBody>
      </p:sp>
    </p:spTree>
    <p:extLst>
      <p:ext uri="{BB962C8B-B14F-4D97-AF65-F5344CB8AC3E}">
        <p14:creationId xmlns:p14="http://schemas.microsoft.com/office/powerpoint/2010/main" val="3410882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E1ABED3-1EAD-4C24-83B2-9086390FA857}" type="datetimeFigureOut">
              <a:rPr kumimoji="1" lang="ja-JP" altLang="en-US" smtClean="0"/>
              <a:t>2025/6/25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81028F-4492-458E-8EC8-B6077F97DBAE}" type="slidenum">
              <a:rPr kumimoji="1" lang="ja-JP" altLang="en-US" smtClean="0"/>
              <a:t>‹#›</a:t>
            </a:fld>
            <a:endParaRPr kumimoji="1" lang="ja-JP" altLang="en-US"/>
          </a:p>
        </p:txBody>
      </p:sp>
    </p:spTree>
    <p:extLst>
      <p:ext uri="{BB962C8B-B14F-4D97-AF65-F5344CB8AC3E}">
        <p14:creationId xmlns:p14="http://schemas.microsoft.com/office/powerpoint/2010/main" val="33483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AE1ABED3-1EAD-4C24-83B2-9086390FA857}" type="datetimeFigureOut">
              <a:rPr kumimoji="1" lang="ja-JP" altLang="en-US" smtClean="0"/>
              <a:t>2025/6/25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81028F-4492-458E-8EC8-B6077F97DBAE}" type="slidenum">
              <a:rPr kumimoji="1" lang="ja-JP" altLang="en-US" smtClean="0"/>
              <a:t>‹#›</a:t>
            </a:fld>
            <a:endParaRPr kumimoji="1" lang="ja-JP" altLang="en-US"/>
          </a:p>
        </p:txBody>
      </p:sp>
    </p:spTree>
    <p:extLst>
      <p:ext uri="{BB962C8B-B14F-4D97-AF65-F5344CB8AC3E}">
        <p14:creationId xmlns:p14="http://schemas.microsoft.com/office/powerpoint/2010/main" val="2847791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AE1ABED3-1EAD-4C24-83B2-9086390FA857}" type="datetimeFigureOut">
              <a:rPr kumimoji="1" lang="ja-JP" altLang="en-US" smtClean="0"/>
              <a:t>2025/6/25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81028F-4492-458E-8EC8-B6077F97DBAE}" type="slidenum">
              <a:rPr kumimoji="1" lang="ja-JP" altLang="en-US" smtClean="0"/>
              <a:t>‹#›</a:t>
            </a:fld>
            <a:endParaRPr kumimoji="1" lang="ja-JP" altLang="en-US"/>
          </a:p>
        </p:txBody>
      </p:sp>
    </p:spTree>
    <p:extLst>
      <p:ext uri="{BB962C8B-B14F-4D97-AF65-F5344CB8AC3E}">
        <p14:creationId xmlns:p14="http://schemas.microsoft.com/office/powerpoint/2010/main" val="318253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E1ABED3-1EAD-4C24-83B2-9086390FA857}" type="datetimeFigureOut">
              <a:rPr kumimoji="1" lang="ja-JP" altLang="en-US" smtClean="0"/>
              <a:t>2025/6/25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B81028F-4492-458E-8EC8-B6077F97DBAE}" type="slidenum">
              <a:rPr kumimoji="1" lang="ja-JP" altLang="en-US" smtClean="0"/>
              <a:t>‹#›</a:t>
            </a:fld>
            <a:endParaRPr kumimoji="1" lang="ja-JP" altLang="en-US"/>
          </a:p>
        </p:txBody>
      </p:sp>
    </p:spTree>
    <p:extLst>
      <p:ext uri="{BB962C8B-B14F-4D97-AF65-F5344CB8AC3E}">
        <p14:creationId xmlns:p14="http://schemas.microsoft.com/office/powerpoint/2010/main" val="2305002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AE1ABED3-1EAD-4C24-83B2-9086390FA857}" type="datetimeFigureOut">
              <a:rPr kumimoji="1" lang="ja-JP" altLang="en-US" smtClean="0"/>
              <a:t>2025/6/25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B81028F-4492-458E-8EC8-B6077F97DBAE}" type="slidenum">
              <a:rPr kumimoji="1" lang="ja-JP" altLang="en-US" smtClean="0"/>
              <a:t>‹#›</a:t>
            </a:fld>
            <a:endParaRPr kumimoji="1" lang="ja-JP" altLang="en-US"/>
          </a:p>
        </p:txBody>
      </p:sp>
    </p:spTree>
    <p:extLst>
      <p:ext uri="{BB962C8B-B14F-4D97-AF65-F5344CB8AC3E}">
        <p14:creationId xmlns:p14="http://schemas.microsoft.com/office/powerpoint/2010/main" val="495526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1ABED3-1EAD-4C24-83B2-9086390FA857}" type="datetimeFigureOut">
              <a:rPr kumimoji="1" lang="ja-JP" altLang="en-US" smtClean="0"/>
              <a:t>2025/6/25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B81028F-4492-458E-8EC8-B6077F97DBAE}" type="slidenum">
              <a:rPr kumimoji="1" lang="ja-JP" altLang="en-US" smtClean="0"/>
              <a:t>‹#›</a:t>
            </a:fld>
            <a:endParaRPr kumimoji="1" lang="ja-JP" altLang="en-US"/>
          </a:p>
        </p:txBody>
      </p:sp>
    </p:spTree>
    <p:extLst>
      <p:ext uri="{BB962C8B-B14F-4D97-AF65-F5344CB8AC3E}">
        <p14:creationId xmlns:p14="http://schemas.microsoft.com/office/powerpoint/2010/main" val="1984897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E1ABED3-1EAD-4C24-83B2-9086390FA857}" type="datetimeFigureOut">
              <a:rPr kumimoji="1" lang="ja-JP" altLang="en-US" smtClean="0"/>
              <a:t>2025/6/25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81028F-4492-458E-8EC8-B6077F97DBAE}" type="slidenum">
              <a:rPr kumimoji="1" lang="ja-JP" altLang="en-US" smtClean="0"/>
              <a:t>‹#›</a:t>
            </a:fld>
            <a:endParaRPr kumimoji="1" lang="ja-JP" altLang="en-US"/>
          </a:p>
        </p:txBody>
      </p:sp>
    </p:spTree>
    <p:extLst>
      <p:ext uri="{BB962C8B-B14F-4D97-AF65-F5344CB8AC3E}">
        <p14:creationId xmlns:p14="http://schemas.microsoft.com/office/powerpoint/2010/main" val="54779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E1ABED3-1EAD-4C24-83B2-9086390FA857}" type="datetimeFigureOut">
              <a:rPr kumimoji="1" lang="ja-JP" altLang="en-US" smtClean="0"/>
              <a:t>2025/6/25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81028F-4492-458E-8EC8-B6077F97DBAE}" type="slidenum">
              <a:rPr kumimoji="1" lang="ja-JP" altLang="en-US" smtClean="0"/>
              <a:t>‹#›</a:t>
            </a:fld>
            <a:endParaRPr kumimoji="1" lang="ja-JP" altLang="en-US"/>
          </a:p>
        </p:txBody>
      </p:sp>
    </p:spTree>
    <p:extLst>
      <p:ext uri="{BB962C8B-B14F-4D97-AF65-F5344CB8AC3E}">
        <p14:creationId xmlns:p14="http://schemas.microsoft.com/office/powerpoint/2010/main" val="463968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AE1ABED3-1EAD-4C24-83B2-9086390FA857}" type="datetimeFigureOut">
              <a:rPr kumimoji="1" lang="ja-JP" altLang="en-US" smtClean="0"/>
              <a:t>2025/6/25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B81028F-4492-458E-8EC8-B6077F97DBAE}" type="slidenum">
              <a:rPr kumimoji="1" lang="ja-JP" altLang="en-US" smtClean="0"/>
              <a:t>‹#›</a:t>
            </a:fld>
            <a:endParaRPr kumimoji="1" lang="ja-JP" altLang="en-US"/>
          </a:p>
        </p:txBody>
      </p:sp>
    </p:spTree>
    <p:extLst>
      <p:ext uri="{BB962C8B-B14F-4D97-AF65-F5344CB8AC3E}">
        <p14:creationId xmlns:p14="http://schemas.microsoft.com/office/powerpoint/2010/main" val="20446608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p:cNvGrpSpPr/>
          <p:nvPr/>
        </p:nvGrpSpPr>
        <p:grpSpPr>
          <a:xfrm>
            <a:off x="4060349" y="6761062"/>
            <a:ext cx="2918301" cy="2937000"/>
            <a:chOff x="3378109" y="2527300"/>
            <a:chExt cx="2926397" cy="2937000"/>
          </a:xfrm>
        </p:grpSpPr>
        <p:sp>
          <p:nvSpPr>
            <p:cNvPr id="5" name="正方形/長方形 4"/>
            <p:cNvSpPr/>
            <p:nvPr/>
          </p:nvSpPr>
          <p:spPr>
            <a:xfrm>
              <a:off x="3551464" y="2527300"/>
              <a:ext cx="2362200" cy="292417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6" name="正方形/長方形 5"/>
            <p:cNvSpPr/>
            <p:nvPr/>
          </p:nvSpPr>
          <p:spPr>
            <a:xfrm>
              <a:off x="4161064" y="2729865"/>
              <a:ext cx="171450" cy="219075"/>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cxnSp>
          <p:nvCxnSpPr>
            <p:cNvPr id="7" name="直線コネクタ 6"/>
            <p:cNvCxnSpPr/>
            <p:nvPr/>
          </p:nvCxnSpPr>
          <p:spPr>
            <a:xfrm>
              <a:off x="4846864" y="2843530"/>
              <a:ext cx="9525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テキスト ボックス 17"/>
            <p:cNvSpPr txBox="1">
              <a:spLocks noChangeArrowheads="1"/>
            </p:cNvSpPr>
            <p:nvPr/>
          </p:nvSpPr>
          <p:spPr bwMode="auto">
            <a:xfrm>
              <a:off x="3871504" y="2717165"/>
              <a:ext cx="2857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9" name="正方形/長方形 8"/>
            <p:cNvSpPr/>
            <p:nvPr/>
          </p:nvSpPr>
          <p:spPr>
            <a:xfrm>
              <a:off x="3656239" y="2670810"/>
              <a:ext cx="24765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0" name="テキスト ボックス 20"/>
            <p:cNvSpPr txBox="1">
              <a:spLocks noChangeArrowheads="1"/>
            </p:cNvSpPr>
            <p:nvPr/>
          </p:nvSpPr>
          <p:spPr bwMode="auto">
            <a:xfrm>
              <a:off x="5222785" y="2592703"/>
              <a:ext cx="714375" cy="246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bevel/>
                  <a:headEnd/>
                  <a:tailEnd/>
                </a14:hiddenLine>
              </a:ext>
            </a:extLst>
          </p:spPr>
          <p:txBody>
            <a:bodyPr vert="eaVert" wrap="square" lIns="91440" tIns="45720" rIns="91440" bIns="45720" numCol="1" anchor="t" anchorCtr="0" compatLnSpc="1">
              <a:prstTxWarp prst="textNoShape">
                <a:avLst/>
              </a:prstTxWarp>
            </a:bodyPr>
            <a:lstStyle>
              <a:lvl1pPr indent="5588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55880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むつ市</a:t>
              </a:r>
              <a:r>
                <a:rPr kumimoji="0" lang="ja-JP" altLang="en-US" sz="11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中央一丁目</a:t>
              </a:r>
              <a:r>
                <a:rPr kumimoji="0" lang="ja-JP" altLang="ja-JP" sz="11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８番１号</a:t>
              </a:r>
              <a:endParaRPr kumimoji="0" lang="ja-JP" altLang="ja-JP" sz="900" b="0" i="0" u="none" strike="noStrike" cap="none" normalizeH="0" baseline="0" dirty="0" smtClean="0">
                <a:ln>
                  <a:noFill/>
                </a:ln>
                <a:solidFill>
                  <a:schemeClr val="tx1"/>
                </a:solidFill>
                <a:effectLst/>
              </a:endParaRPr>
            </a:p>
            <a:p>
              <a:pPr marL="0" marR="0" lvl="0" indent="55880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14" name="テキスト ボックス 25"/>
            <p:cNvSpPr txBox="1">
              <a:spLocks noChangeArrowheads="1"/>
            </p:cNvSpPr>
            <p:nvPr/>
          </p:nvSpPr>
          <p:spPr bwMode="auto">
            <a:xfrm>
              <a:off x="4223295" y="2969385"/>
              <a:ext cx="870902" cy="2494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bevel/>
                  <a:headEnd/>
                  <a:tailEnd/>
                </a14:hiddenLine>
              </a:ext>
            </a:extLst>
          </p:spPr>
          <p:txBody>
            <a:bodyPr vert="eaVert" wrap="square" lIns="91440" tIns="45720" rIns="91440" bIns="45720" numCol="1" anchor="t" anchorCtr="0" compatLnSpc="1">
              <a:prstTxWarp prst="textNoShape">
                <a:avLst/>
              </a:prstTxWarp>
            </a:bodyPr>
            <a:lstStyle>
              <a:lvl1pPr indent="2794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indent="92075" defTabSz="914400"/>
              <a:r>
                <a:rPr kumimoji="0" lang="ja-JP" altLang="en-US" sz="11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青の煌めきあおもり国スポ・障スポ　</a:t>
              </a:r>
              <a:endParaRPr kumimoji="0" lang="en-US" altLang="ja-JP" sz="11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endParaRPr>
            </a:p>
            <a:p>
              <a:pPr lvl="0" indent="92075" defTabSz="914400"/>
              <a:r>
                <a:rPr lang="ja-JP" altLang="en-US" sz="1100" dirty="0">
                  <a:solidFill>
                    <a:srgbClr val="000000"/>
                  </a:solidFill>
                  <a:latin typeface="Times New Roman" panose="02020603050405020304" pitchFamily="18" charset="0"/>
                  <a:ea typeface="ＭＳ 明朝" panose="02020609040205080304" pitchFamily="17" charset="-128"/>
                  <a:cs typeface="Times New Roman" panose="02020603050405020304" pitchFamily="18" charset="0"/>
                </a:rPr>
                <a:t>　</a:t>
              </a:r>
              <a:r>
                <a:rPr lang="ja-JP" altLang="en-US" sz="1100" dirty="0" smtClean="0">
                  <a:solidFill>
                    <a:srgbClr val="000000"/>
                  </a:solidFill>
                  <a:latin typeface="Times New Roman" panose="02020603050405020304" pitchFamily="18" charset="0"/>
                  <a:ea typeface="ＭＳ 明朝" panose="02020609040205080304" pitchFamily="17" charset="-128"/>
                  <a:cs typeface="Times New Roman" panose="02020603050405020304" pitchFamily="18" charset="0"/>
                </a:rPr>
                <a:t>　　</a:t>
              </a:r>
              <a:r>
                <a:rPr kumimoji="0" lang="ja-JP" altLang="en-US" sz="11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むつ市実行委員会事務局 </a:t>
              </a:r>
              <a:r>
                <a:rPr lang="ja-JP" altLang="en-US" sz="1100" dirty="0" smtClean="0">
                  <a:solidFill>
                    <a:srgbClr val="000000"/>
                  </a:solidFill>
                  <a:latin typeface="Times New Roman" panose="02020603050405020304" pitchFamily="18" charset="0"/>
                  <a:ea typeface="ＭＳ 明朝" panose="02020609040205080304" pitchFamily="17" charset="-128"/>
                  <a:cs typeface="Times New Roman" panose="02020603050405020304" pitchFamily="18" charset="0"/>
                </a:rPr>
                <a:t>御中</a:t>
              </a:r>
              <a:endParaRPr kumimoji="0" lang="en-US" altLang="ja-JP" sz="11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endParaRPr>
            </a:p>
            <a:p>
              <a:pPr marR="0" lvl="0" indent="92075" algn="l" defTabSz="914400" rtl="0" eaLnBrk="0" fontAlgn="base" latinLnBrk="0" hangingPunct="0">
                <a:lnSpc>
                  <a:spcPct val="100000"/>
                </a:lnSpc>
                <a:spcBef>
                  <a:spcPct val="0"/>
                </a:spcBef>
                <a:spcAft>
                  <a:spcPct val="0"/>
                </a:spcAft>
                <a:buClrTx/>
                <a:buSzTx/>
                <a:buFontTx/>
                <a:buNone/>
                <a:tabLst/>
              </a:pPr>
              <a:endParaRPr lang="en-US" altLang="ja-JP" sz="900" dirty="0"/>
            </a:p>
            <a:p>
              <a:pPr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Times New Roman" panose="02020603050405020304" pitchFamily="18" charset="0"/>
                  <a:ea typeface="ＭＳ 明朝" panose="02020609040205080304" pitchFamily="17" charset="-128"/>
                  <a:cs typeface="Times New Roman" panose="02020603050405020304" pitchFamily="18" charset="0"/>
                </a:rPr>
                <a:t>（</a:t>
              </a:r>
              <a:r>
                <a:rPr kumimoji="0" lang="ja-JP" altLang="en-US" sz="10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市民生活</a:t>
              </a:r>
              <a:r>
                <a:rPr kumimoji="0" lang="ja-JP" altLang="ja-JP" sz="10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部</a:t>
              </a:r>
              <a:r>
                <a:rPr lang="en-US" altLang="ja-JP" sz="1000" dirty="0">
                  <a:solidFill>
                    <a:srgbClr val="000000"/>
                  </a:solidFill>
                  <a:latin typeface="Times New Roman" panose="02020603050405020304" pitchFamily="18" charset="0"/>
                  <a:ea typeface="ＭＳ 明朝" panose="02020609040205080304" pitchFamily="17" charset="-128"/>
                  <a:cs typeface="Times New Roman" panose="02020603050405020304" pitchFamily="18" charset="0"/>
                </a:rPr>
                <a:t> </a:t>
              </a:r>
              <a:r>
                <a:rPr kumimoji="0" lang="ja-JP" altLang="en-US" sz="10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国スポ・障スポ推進</a:t>
              </a:r>
              <a:r>
                <a:rPr kumimoji="0" lang="ja-JP" altLang="ja-JP" sz="10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課</a:t>
              </a:r>
              <a:r>
                <a:rPr lang="ja-JP" altLang="en-US" sz="1000" dirty="0" smtClean="0">
                  <a:solidFill>
                    <a:srgbClr val="000000"/>
                  </a:solidFill>
                  <a:latin typeface="Times New Roman" panose="02020603050405020304" pitchFamily="18" charset="0"/>
                  <a:ea typeface="ＭＳ 明朝" panose="02020609040205080304" pitchFamily="17" charset="-128"/>
                  <a:cs typeface="Times New Roman" panose="02020603050405020304" pitchFamily="18" charset="0"/>
                </a:rPr>
                <a:t>内</a:t>
              </a:r>
              <a:r>
                <a:rPr lang="ja-JP" altLang="en-US" sz="1000" dirty="0">
                  <a:solidFill>
                    <a:srgbClr val="000000"/>
                  </a:solidFill>
                  <a:latin typeface="Times New Roman" panose="02020603050405020304" pitchFamily="18" charset="0"/>
                  <a:ea typeface="ＭＳ 明朝" panose="02020609040205080304" pitchFamily="17" charset="-128"/>
                  <a:cs typeface="Times New Roman" panose="02020603050405020304" pitchFamily="18" charset="0"/>
                </a:rPr>
                <a:t>）</a:t>
              </a:r>
              <a:endParaRPr kumimoji="0" lang="ja-JP" altLang="ja-JP" sz="1400" b="0" i="0" u="none" strike="noStrike" cap="none" normalizeH="0" baseline="0" dirty="0" smtClean="0">
                <a:ln>
                  <a:noFill/>
                </a:ln>
                <a:solidFill>
                  <a:schemeClr val="tx1"/>
                </a:solidFill>
                <a:effectLst/>
                <a:latin typeface="Arial" panose="020B0604020202020204" pitchFamily="34" charset="0"/>
              </a:endParaRPr>
            </a:p>
          </p:txBody>
        </p:sp>
        <p:sp>
          <p:nvSpPr>
            <p:cNvPr id="15" name="テキスト ボックス 26"/>
            <p:cNvSpPr txBox="1">
              <a:spLocks noChangeArrowheads="1"/>
            </p:cNvSpPr>
            <p:nvPr/>
          </p:nvSpPr>
          <p:spPr bwMode="auto">
            <a:xfrm>
              <a:off x="3378109" y="2530475"/>
              <a:ext cx="752475" cy="273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eaVert" wrap="square" lIns="91440" tIns="45720" rIns="91440" bIns="45720" numCol="1" anchor="t" anchorCtr="0" compatLnSpc="1">
              <a:prstTxWarp prst="textNoShape">
                <a:avLst/>
              </a:prstTxWarp>
            </a:bodyPr>
            <a:lstStyle>
              <a:lvl1pPr indent="10668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indent="625475"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smtClean="0">
                  <a:ln>
                    <a:noFill/>
                  </a:ln>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a:t>
              </a:r>
              <a:r>
                <a:rPr kumimoji="0" lang="ja-JP" altLang="en-US" sz="1000" b="0" i="0" u="none" strike="noStrike" cap="none" normalizeH="0" baseline="0" dirty="0" smtClean="0">
                  <a:ln>
                    <a:noFill/>
                  </a:ln>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業務（工事）</a:t>
              </a:r>
              <a:r>
                <a:rPr lang="en-US" altLang="ja-JP" sz="1000" dirty="0">
                  <a:solidFill>
                    <a:srgbClr val="FF0000"/>
                  </a:solidFill>
                  <a:latin typeface="Times New Roman" panose="02020603050405020304" pitchFamily="18" charset="0"/>
                  <a:ea typeface="ＭＳ 明朝" panose="02020609040205080304" pitchFamily="17" charset="-128"/>
                  <a:cs typeface="Times New Roman" panose="02020603050405020304" pitchFamily="18" charset="0"/>
                </a:rPr>
                <a:t> </a:t>
              </a:r>
              <a:r>
                <a:rPr kumimoji="0" lang="ja-JP" altLang="ja-JP" sz="1000" b="0" i="0" u="none" strike="noStrike" cap="none" normalizeH="0" baseline="0" dirty="0" smtClean="0">
                  <a:ln>
                    <a:noFill/>
                  </a:ln>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入札書在中</a:t>
              </a:r>
              <a:endParaRPr kumimoji="0" lang="ja-JP" altLang="ja-JP" sz="900" b="0" i="0" u="none" strike="noStrike" cap="none" normalizeH="0" baseline="0" dirty="0" smtClean="0">
                <a:ln>
                  <a:noFill/>
                </a:ln>
                <a:solidFill>
                  <a:schemeClr val="tx1"/>
                </a:solidFill>
                <a:effectLst/>
              </a:endParaRPr>
            </a:p>
            <a:p>
              <a:pPr marL="0" marR="0" lvl="0" indent="106680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□□□□株式会社</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16" name="テキスト ボックス 5"/>
            <p:cNvSpPr txBox="1">
              <a:spLocks noChangeArrowheads="1"/>
            </p:cNvSpPr>
            <p:nvPr/>
          </p:nvSpPr>
          <p:spPr bwMode="auto">
            <a:xfrm>
              <a:off x="4113756" y="2740025"/>
              <a:ext cx="97155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０　３　５</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17" name="テキスト ボックス 6"/>
            <p:cNvSpPr txBox="1">
              <a:spLocks noChangeArrowheads="1"/>
            </p:cNvSpPr>
            <p:nvPr/>
          </p:nvSpPr>
          <p:spPr bwMode="auto">
            <a:xfrm>
              <a:off x="4923381" y="2729865"/>
              <a:ext cx="1381125"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８　</a:t>
              </a:r>
              <a:r>
                <a:rPr kumimoji="0" lang="ja-JP" altLang="en-US" sz="9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６</a:t>
              </a:r>
              <a:r>
                <a:rPr kumimoji="0" lang="ja-JP" altLang="ja-JP" sz="9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　</a:t>
              </a:r>
              <a:r>
                <a:rPr kumimoji="0" lang="ja-JP" altLang="en-US" sz="9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８</a:t>
              </a:r>
              <a:r>
                <a:rPr kumimoji="0" lang="ja-JP" altLang="ja-JP" sz="9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　</a:t>
              </a:r>
              <a:r>
                <a:rPr kumimoji="0" lang="ja-JP" altLang="en-US" sz="900" b="0" i="0" u="none" strike="noStrike" cap="none" normalizeH="0" baseline="0" dirty="0" smtClean="0">
                  <a:ln>
                    <a:noFill/>
                  </a:ln>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６</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18" name="正方形/長方形 17"/>
            <p:cNvSpPr/>
            <p:nvPr/>
          </p:nvSpPr>
          <p:spPr>
            <a:xfrm>
              <a:off x="4389664" y="2729865"/>
              <a:ext cx="171450" cy="219075"/>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9" name="正方形/長方形 18"/>
            <p:cNvSpPr/>
            <p:nvPr/>
          </p:nvSpPr>
          <p:spPr>
            <a:xfrm>
              <a:off x="4618264" y="2729865"/>
              <a:ext cx="171450" cy="219075"/>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0" name="正方形/長方形 19"/>
            <p:cNvSpPr/>
            <p:nvPr/>
          </p:nvSpPr>
          <p:spPr>
            <a:xfrm>
              <a:off x="4985294" y="2729865"/>
              <a:ext cx="171450" cy="219075"/>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1" name="正方形/長方形 20"/>
            <p:cNvSpPr/>
            <p:nvPr/>
          </p:nvSpPr>
          <p:spPr>
            <a:xfrm>
              <a:off x="5213894" y="2729865"/>
              <a:ext cx="171450" cy="219075"/>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2" name="正方形/長方形 21"/>
            <p:cNvSpPr/>
            <p:nvPr/>
          </p:nvSpPr>
          <p:spPr>
            <a:xfrm>
              <a:off x="5442494" y="2729865"/>
              <a:ext cx="171450" cy="219075"/>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3" name="正方形/長方形 22"/>
            <p:cNvSpPr/>
            <p:nvPr/>
          </p:nvSpPr>
          <p:spPr>
            <a:xfrm>
              <a:off x="5674904" y="2729865"/>
              <a:ext cx="171450" cy="219075"/>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sp>
        <p:nvSpPr>
          <p:cNvPr id="24" name="正方形/長方形 23"/>
          <p:cNvSpPr/>
          <p:nvPr/>
        </p:nvSpPr>
        <p:spPr>
          <a:xfrm>
            <a:off x="1305559" y="149275"/>
            <a:ext cx="4217989" cy="276999"/>
          </a:xfrm>
          <a:prstGeom prst="rect">
            <a:avLst/>
          </a:prstGeom>
        </p:spPr>
        <p:txBody>
          <a:bodyPr wrap="square">
            <a:spAutoFit/>
          </a:bodyPr>
          <a:lstStyle/>
          <a:p>
            <a:pPr algn="ctr" hangingPunct="0">
              <a:spcAft>
                <a:spcPts val="0"/>
              </a:spcAft>
            </a:pPr>
            <a:r>
              <a:rPr lang="ja-JP" altLang="ja-JP" sz="1200" spc="250" dirty="0">
                <a:solidFill>
                  <a:srgbClr val="000000"/>
                </a:solidFill>
                <a:latin typeface="Times New Roman" panose="02020603050405020304" pitchFamily="18" charset="0"/>
                <a:ea typeface="ＭＳ 明朝" panose="02020609040205080304" pitchFamily="17" charset="-128"/>
                <a:cs typeface="Times New Roman" panose="02020603050405020304" pitchFamily="18" charset="0"/>
              </a:rPr>
              <a:t>非参集型入札の実施について</a:t>
            </a:r>
            <a:endParaRPr lang="ja-JP" altLang="ja-JP" sz="1200" dirty="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endParaRPr>
          </a:p>
        </p:txBody>
      </p:sp>
      <p:sp>
        <p:nvSpPr>
          <p:cNvPr id="26" name="正方形/長方形 25"/>
          <p:cNvSpPr/>
          <p:nvPr/>
        </p:nvSpPr>
        <p:spPr>
          <a:xfrm>
            <a:off x="172243" y="520750"/>
            <a:ext cx="6484620" cy="646331"/>
          </a:xfrm>
          <a:prstGeom prst="rect">
            <a:avLst/>
          </a:prstGeom>
        </p:spPr>
        <p:txBody>
          <a:bodyPr wrap="square">
            <a:spAutoFit/>
          </a:bodyPr>
          <a:lstStyle/>
          <a:p>
            <a:pPr algn="just" hangingPunct="0">
              <a:spcAft>
                <a:spcPts val="0"/>
              </a:spcAft>
            </a:pPr>
            <a:r>
              <a:rPr lang="ja-JP" altLang="ja-JP" sz="1200" dirty="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　</a:t>
            </a: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青の煌めきあおもり国スポ・障スポ</a:t>
            </a:r>
            <a:r>
              <a:rPr lang="ja-JP"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むつ市</a:t>
            </a: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実行委員会</a:t>
            </a:r>
            <a:r>
              <a:rPr lang="ja-JP"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では、</a:t>
            </a: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むつ市に準じて</a:t>
            </a:r>
            <a:r>
              <a:rPr lang="ja-JP"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契約</a:t>
            </a:r>
            <a:r>
              <a:rPr lang="ja-JP" altLang="ja-JP" sz="1200" dirty="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事務の効率化のため、郵便または窓口持参による入札を実施すること</a:t>
            </a:r>
            <a:r>
              <a:rPr lang="ja-JP"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としま</a:t>
            </a: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す</a:t>
            </a:r>
            <a:r>
              <a:rPr lang="ja-JP"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a:t>
            </a:r>
            <a:r>
              <a:rPr lang="ja-JP" altLang="ja-JP" sz="1200" dirty="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実施方法については次のとおりとなります。</a:t>
            </a:r>
          </a:p>
        </p:txBody>
      </p:sp>
      <p:sp>
        <p:nvSpPr>
          <p:cNvPr id="28" name="テキスト ボックス 27"/>
          <p:cNvSpPr txBox="1"/>
          <p:nvPr/>
        </p:nvSpPr>
        <p:spPr>
          <a:xfrm>
            <a:off x="100332" y="1275349"/>
            <a:ext cx="6126480" cy="276999"/>
          </a:xfrm>
          <a:prstGeom prst="rect">
            <a:avLst/>
          </a:prstGeom>
          <a:solidFill>
            <a:schemeClr val="accent1">
              <a:lumMod val="40000"/>
              <a:lumOff val="60000"/>
            </a:schemeClr>
          </a:solidFill>
        </p:spPr>
        <p:txBody>
          <a:bodyPr wrap="square" rtlCol="0">
            <a:spAutoFit/>
          </a:bodyPr>
          <a:lstStyle/>
          <a:p>
            <a:r>
              <a:rPr kumimoji="1" lang="ja-JP" altLang="en-US" sz="1200" dirty="0" smtClean="0">
                <a:latin typeface="ＭＳ ゴシック" panose="020B0609070205080204" pitchFamily="49" charset="-128"/>
                <a:ea typeface="ＭＳ ゴシック" panose="020B0609070205080204" pitchFamily="49" charset="-128"/>
              </a:rPr>
              <a:t>１．入札書等の提出方法</a:t>
            </a:r>
            <a:r>
              <a:rPr kumimoji="1" lang="ja-JP" altLang="en-US" sz="1200" u="sng" dirty="0" smtClean="0">
                <a:latin typeface="ＭＳ ゴシック" panose="020B0609070205080204" pitchFamily="49" charset="-128"/>
                <a:ea typeface="ＭＳ ゴシック" panose="020B0609070205080204" pitchFamily="49" charset="-128"/>
              </a:rPr>
              <a:t>（郵送または窓口持参いずれかの方法を選択してください）</a:t>
            </a:r>
            <a:endParaRPr kumimoji="1" lang="ja-JP" altLang="en-US" sz="1200" u="sng" dirty="0">
              <a:latin typeface="ＭＳ ゴシック" panose="020B0609070205080204" pitchFamily="49" charset="-128"/>
              <a:ea typeface="ＭＳ ゴシック" panose="020B0609070205080204" pitchFamily="49" charset="-128"/>
            </a:endParaRPr>
          </a:p>
        </p:txBody>
      </p:sp>
      <p:graphicFrame>
        <p:nvGraphicFramePr>
          <p:cNvPr id="29" name="表 28"/>
          <p:cNvGraphicFramePr>
            <a:graphicFrameLocks noGrp="1"/>
          </p:cNvGraphicFramePr>
          <p:nvPr>
            <p:extLst>
              <p:ext uri="{D42A27DB-BD31-4B8C-83A1-F6EECF244321}">
                <p14:modId xmlns:p14="http://schemas.microsoft.com/office/powerpoint/2010/main" val="4268072481"/>
              </p:ext>
            </p:extLst>
          </p:nvPr>
        </p:nvGraphicFramePr>
        <p:xfrm>
          <a:off x="429260" y="1689510"/>
          <a:ext cx="5753100" cy="2046831"/>
        </p:xfrm>
        <a:graphic>
          <a:graphicData uri="http://schemas.openxmlformats.org/drawingml/2006/table">
            <a:tbl>
              <a:tblPr firstRow="1" firstCol="1" bandRow="1">
                <a:tableStyleId>{5C22544A-7EE6-4342-B048-85BDC9FD1C3A}</a:tableStyleId>
              </a:tblPr>
              <a:tblGrid>
                <a:gridCol w="1437005">
                  <a:extLst>
                    <a:ext uri="{9D8B030D-6E8A-4147-A177-3AD203B41FA5}">
                      <a16:colId xmlns:a16="http://schemas.microsoft.com/office/drawing/2014/main" val="2045534909"/>
                    </a:ext>
                  </a:extLst>
                </a:gridCol>
                <a:gridCol w="2340610">
                  <a:extLst>
                    <a:ext uri="{9D8B030D-6E8A-4147-A177-3AD203B41FA5}">
                      <a16:colId xmlns:a16="http://schemas.microsoft.com/office/drawing/2014/main" val="375426541"/>
                    </a:ext>
                  </a:extLst>
                </a:gridCol>
                <a:gridCol w="1975485">
                  <a:extLst>
                    <a:ext uri="{9D8B030D-6E8A-4147-A177-3AD203B41FA5}">
                      <a16:colId xmlns:a16="http://schemas.microsoft.com/office/drawing/2014/main" val="2002476237"/>
                    </a:ext>
                  </a:extLst>
                </a:gridCol>
              </a:tblGrid>
              <a:tr h="231717">
                <a:tc>
                  <a:txBody>
                    <a:bodyPr/>
                    <a:lstStyle/>
                    <a:p>
                      <a:pPr algn="just" hangingPunct="0">
                        <a:spcAft>
                          <a:spcPts val="0"/>
                        </a:spcAft>
                      </a:pPr>
                      <a:r>
                        <a:rPr lang="en-US" sz="1200" kern="100" dirty="0">
                          <a:solidFill>
                            <a:sysClr val="windowText" lastClr="000000"/>
                          </a:solidFill>
                          <a:effectLst/>
                        </a:rPr>
                        <a:t> </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hangingPunct="0">
                        <a:spcAft>
                          <a:spcPts val="0"/>
                        </a:spcAft>
                      </a:pPr>
                      <a:r>
                        <a:rPr lang="ja-JP" sz="1200" kern="100" dirty="0">
                          <a:solidFill>
                            <a:sysClr val="windowText" lastClr="000000"/>
                          </a:solidFill>
                          <a:effectLst/>
                        </a:rPr>
                        <a:t>郵便</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hangingPunct="0">
                        <a:spcAft>
                          <a:spcPts val="0"/>
                        </a:spcAft>
                      </a:pPr>
                      <a:r>
                        <a:rPr lang="ja-JP" sz="1200" kern="100" dirty="0">
                          <a:solidFill>
                            <a:sysClr val="windowText" lastClr="000000"/>
                          </a:solidFill>
                          <a:effectLst/>
                        </a:rPr>
                        <a:t>窓口持参</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37698312"/>
                  </a:ext>
                </a:extLst>
              </a:tr>
              <a:tr h="231717">
                <a:tc>
                  <a:txBody>
                    <a:bodyPr/>
                    <a:lstStyle/>
                    <a:p>
                      <a:pPr algn="just" hangingPunct="0">
                        <a:spcAft>
                          <a:spcPts val="0"/>
                        </a:spcAft>
                      </a:pPr>
                      <a:r>
                        <a:rPr lang="ja-JP" sz="1200" kern="100" dirty="0">
                          <a:solidFill>
                            <a:sysClr val="windowText" lastClr="000000"/>
                          </a:solidFill>
                          <a:effectLst/>
                        </a:rPr>
                        <a:t>①内封筒</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sz="1200" kern="100">
                          <a:solidFill>
                            <a:sysClr val="windowText" lastClr="000000"/>
                          </a:solidFill>
                          <a:effectLst/>
                        </a:rPr>
                        <a:t>○</a:t>
                      </a:r>
                      <a:endParaRPr lang="ja-JP" sz="1200" kern="10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sz="1200" kern="100" dirty="0">
                          <a:solidFill>
                            <a:sysClr val="windowText" lastClr="000000"/>
                          </a:solidFill>
                          <a:effectLst/>
                        </a:rPr>
                        <a:t>○</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2050665"/>
                  </a:ext>
                </a:extLst>
              </a:tr>
              <a:tr h="231717">
                <a:tc>
                  <a:txBody>
                    <a:bodyPr/>
                    <a:lstStyle/>
                    <a:p>
                      <a:pPr algn="just" hangingPunct="0">
                        <a:spcAft>
                          <a:spcPts val="0"/>
                        </a:spcAft>
                      </a:pPr>
                      <a:r>
                        <a:rPr lang="ja-JP" sz="1200" kern="100" dirty="0">
                          <a:solidFill>
                            <a:sysClr val="windowText" lastClr="000000"/>
                          </a:solidFill>
                          <a:effectLst/>
                        </a:rPr>
                        <a:t>②外封筒</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sz="1200" kern="100">
                          <a:solidFill>
                            <a:sysClr val="windowText" lastClr="000000"/>
                          </a:solidFill>
                          <a:effectLst/>
                        </a:rPr>
                        <a:t>○</a:t>
                      </a:r>
                      <a:endParaRPr lang="ja-JP" sz="1200" kern="10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sz="1200" kern="100">
                          <a:solidFill>
                            <a:sysClr val="windowText" lastClr="000000"/>
                          </a:solidFill>
                          <a:effectLst/>
                        </a:rPr>
                        <a:t>×</a:t>
                      </a:r>
                      <a:endParaRPr lang="ja-JP" sz="1200" kern="10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5050841"/>
                  </a:ext>
                </a:extLst>
              </a:tr>
              <a:tr h="463433">
                <a:tc>
                  <a:txBody>
                    <a:bodyPr/>
                    <a:lstStyle/>
                    <a:p>
                      <a:pPr algn="just" hangingPunct="0">
                        <a:spcAft>
                          <a:spcPts val="0"/>
                        </a:spcAft>
                      </a:pPr>
                      <a:r>
                        <a:rPr lang="ja-JP" sz="1200" kern="100" dirty="0">
                          <a:solidFill>
                            <a:sysClr val="windowText" lastClr="000000"/>
                          </a:solidFill>
                          <a:effectLst/>
                        </a:rPr>
                        <a:t>③入札書等提出票</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sz="1200" kern="100">
                          <a:solidFill>
                            <a:sysClr val="windowText" lastClr="000000"/>
                          </a:solidFill>
                          <a:effectLst/>
                        </a:rPr>
                        <a:t>×</a:t>
                      </a:r>
                      <a:endParaRPr lang="ja-JP" sz="1200" kern="10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sz="1200" kern="100" dirty="0">
                          <a:solidFill>
                            <a:sysClr val="windowText" lastClr="000000"/>
                          </a:solidFill>
                          <a:effectLst/>
                        </a:rPr>
                        <a:t>○</a:t>
                      </a:r>
                    </a:p>
                    <a:p>
                      <a:pPr algn="ctr" hangingPunct="0">
                        <a:spcAft>
                          <a:spcPts val="0"/>
                        </a:spcAft>
                      </a:pPr>
                      <a:r>
                        <a:rPr lang="ja-JP" sz="1000" kern="100" dirty="0">
                          <a:solidFill>
                            <a:srgbClr val="FF0000"/>
                          </a:solidFill>
                          <a:effectLst/>
                        </a:rPr>
                        <a:t>（辞退届の場合は不要）</a:t>
                      </a:r>
                      <a:endParaRPr lang="ja-JP" sz="1000" kern="100" dirty="0">
                        <a:solidFill>
                          <a:srgbClr val="FF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3513799"/>
                  </a:ext>
                </a:extLst>
              </a:tr>
              <a:tr h="656530">
                <a:tc>
                  <a:txBody>
                    <a:bodyPr/>
                    <a:lstStyle/>
                    <a:p>
                      <a:pPr algn="just" hangingPunct="0">
                        <a:spcAft>
                          <a:spcPts val="0"/>
                        </a:spcAft>
                      </a:pPr>
                      <a:r>
                        <a:rPr lang="ja-JP" sz="1200" kern="100" dirty="0">
                          <a:solidFill>
                            <a:sysClr val="windowText" lastClr="000000"/>
                          </a:solidFill>
                          <a:effectLst/>
                        </a:rPr>
                        <a:t>④提出先</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sz="1200" kern="100" dirty="0" smtClean="0">
                          <a:solidFill>
                            <a:sysClr val="windowText" lastClr="000000"/>
                          </a:solidFill>
                          <a:effectLst/>
                        </a:rPr>
                        <a:t>一般</a:t>
                      </a:r>
                      <a:r>
                        <a:rPr lang="ja-JP" sz="1200" kern="100" dirty="0">
                          <a:solidFill>
                            <a:sysClr val="windowText" lastClr="000000"/>
                          </a:solidFill>
                          <a:effectLst/>
                        </a:rPr>
                        <a:t>書留郵便又は簡易書留郵便</a:t>
                      </a:r>
                    </a:p>
                    <a:p>
                      <a:pPr algn="l" hangingPunct="0">
                        <a:spcAft>
                          <a:spcPts val="0"/>
                        </a:spcAft>
                      </a:pPr>
                      <a:r>
                        <a:rPr lang="ja-JP" sz="1000" kern="100" dirty="0">
                          <a:solidFill>
                            <a:srgbClr val="FF0000"/>
                          </a:solidFill>
                          <a:effectLst/>
                        </a:rPr>
                        <a:t>（辞退届は普通郵便</a:t>
                      </a:r>
                      <a:r>
                        <a:rPr lang="ja-JP" sz="1000" kern="100" dirty="0" smtClean="0">
                          <a:solidFill>
                            <a:srgbClr val="FF0000"/>
                          </a:solidFill>
                          <a:effectLst/>
                        </a:rPr>
                        <a:t>で</a:t>
                      </a:r>
                      <a:r>
                        <a:rPr lang="ja-JP" altLang="en-US" sz="1000" kern="100" dirty="0" smtClean="0">
                          <a:solidFill>
                            <a:srgbClr val="FF0000"/>
                          </a:solidFill>
                          <a:effectLst/>
                        </a:rPr>
                        <a:t>国スポ・障スポ推進</a:t>
                      </a:r>
                      <a:r>
                        <a:rPr lang="ja-JP" sz="1000" kern="100" dirty="0" smtClean="0">
                          <a:solidFill>
                            <a:srgbClr val="FF0000"/>
                          </a:solidFill>
                          <a:effectLst/>
                        </a:rPr>
                        <a:t>課宛</a:t>
                      </a:r>
                      <a:r>
                        <a:rPr lang="ja-JP" sz="1000" kern="100" dirty="0">
                          <a:solidFill>
                            <a:srgbClr val="FF0000"/>
                          </a:solidFill>
                          <a:effectLst/>
                        </a:rPr>
                        <a:t>）</a:t>
                      </a:r>
                      <a:endParaRPr lang="ja-JP" sz="1200" kern="100" dirty="0">
                        <a:solidFill>
                          <a:srgbClr val="FF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altLang="en-US" sz="1200" kern="100" dirty="0" smtClean="0">
                          <a:solidFill>
                            <a:sysClr val="windowText" lastClr="000000"/>
                          </a:solidFill>
                          <a:effectLst/>
                        </a:rPr>
                        <a:t>国スポ・障スポ推進</a:t>
                      </a:r>
                      <a:r>
                        <a:rPr lang="ja-JP" sz="1200" kern="100" dirty="0" smtClean="0">
                          <a:solidFill>
                            <a:sysClr val="windowText" lastClr="000000"/>
                          </a:solidFill>
                          <a:effectLst/>
                        </a:rPr>
                        <a:t>課窓口</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8888362"/>
                  </a:ext>
                </a:extLst>
              </a:tr>
              <a:tr h="231717">
                <a:tc>
                  <a:txBody>
                    <a:bodyPr/>
                    <a:lstStyle/>
                    <a:p>
                      <a:pPr algn="just" hangingPunct="0">
                        <a:spcAft>
                          <a:spcPts val="0"/>
                        </a:spcAft>
                      </a:pPr>
                      <a:r>
                        <a:rPr lang="ja-JP" sz="1200" kern="100" dirty="0">
                          <a:solidFill>
                            <a:sysClr val="windowText" lastClr="000000"/>
                          </a:solidFill>
                          <a:effectLst/>
                        </a:rPr>
                        <a:t>⑤提出期限</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hangingPunct="0">
                        <a:spcAft>
                          <a:spcPts val="0"/>
                        </a:spcAft>
                      </a:pPr>
                      <a:r>
                        <a:rPr lang="ja-JP" sz="1200" kern="100" dirty="0">
                          <a:solidFill>
                            <a:sysClr val="windowText" lastClr="000000"/>
                          </a:solidFill>
                          <a:effectLst/>
                        </a:rPr>
                        <a:t>原則開札日の前日（当該日が休日の場合はその前日）</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346279973"/>
                  </a:ext>
                </a:extLst>
              </a:tr>
            </a:tbl>
          </a:graphicData>
        </a:graphic>
      </p:graphicFrame>
      <p:sp>
        <p:nvSpPr>
          <p:cNvPr id="30" name="正方形/長方形 29"/>
          <p:cNvSpPr/>
          <p:nvPr/>
        </p:nvSpPr>
        <p:spPr>
          <a:xfrm>
            <a:off x="171450" y="3791636"/>
            <a:ext cx="6686550" cy="646331"/>
          </a:xfrm>
          <a:prstGeom prst="rect">
            <a:avLst/>
          </a:prstGeom>
        </p:spPr>
        <p:txBody>
          <a:bodyPr wrap="square">
            <a:spAutoFit/>
          </a:bodyPr>
          <a:lstStyle/>
          <a:p>
            <a:pPr algn="just" hangingPunct="0">
              <a:spcAft>
                <a:spcPts val="0"/>
              </a:spcAft>
            </a:pPr>
            <a:r>
              <a:rPr lang="ja-JP" altLang="ja-JP" sz="1200" dirty="0">
                <a:solidFill>
                  <a:srgbClr val="FF0000"/>
                </a:solidFill>
                <a:latin typeface="Times New Roman" panose="02020603050405020304" pitchFamily="18" charset="0"/>
                <a:ea typeface="ＭＳ 明朝" panose="02020609040205080304" pitchFamily="17" charset="-128"/>
                <a:cs typeface="Times New Roman" panose="02020603050405020304" pitchFamily="18" charset="0"/>
              </a:rPr>
              <a:t>※</a:t>
            </a:r>
            <a:r>
              <a:rPr lang="ja-JP" altLang="ja-JP" sz="1200" dirty="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入札書または辞退届を提出後の撤回はできません。</a:t>
            </a:r>
            <a:endParaRPr lang="ja-JP" altLang="ja-JP" sz="1200" dirty="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endParaRPr>
          </a:p>
          <a:p>
            <a:pPr algn="just" hangingPunct="0">
              <a:spcAft>
                <a:spcPts val="0"/>
              </a:spcAft>
            </a:pPr>
            <a:r>
              <a:rPr lang="ja-JP" altLang="ja-JP" sz="1200" dirty="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※入札の参加に要した全ての費用は、開札の結果、入札の中止等にかかわらず、入札参加者の負担となります。</a:t>
            </a:r>
            <a:endParaRPr lang="ja-JP" altLang="ja-JP" sz="1200" dirty="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endParaRPr>
          </a:p>
        </p:txBody>
      </p:sp>
      <p:sp>
        <p:nvSpPr>
          <p:cNvPr id="31" name="テキスト ボックス 30"/>
          <p:cNvSpPr txBox="1"/>
          <p:nvPr/>
        </p:nvSpPr>
        <p:spPr>
          <a:xfrm>
            <a:off x="420835" y="4508105"/>
            <a:ext cx="3255815" cy="276999"/>
          </a:xfrm>
          <a:prstGeom prst="rect">
            <a:avLst/>
          </a:prstGeom>
          <a:solidFill>
            <a:schemeClr val="bg1">
              <a:lumMod val="95000"/>
            </a:schemeClr>
          </a:solidFill>
        </p:spPr>
        <p:txBody>
          <a:bodyPr wrap="square" rtlCol="0">
            <a:spAutoFit/>
          </a:bodyPr>
          <a:lstStyle/>
          <a:p>
            <a:r>
              <a:rPr kumimoji="1" lang="ja-JP" altLang="en-US" sz="1200" dirty="0" smtClean="0"/>
              <a:t>①　内封筒について</a:t>
            </a:r>
            <a:r>
              <a:rPr kumimoji="1" lang="en-US" altLang="ja-JP" sz="1200" dirty="0" smtClean="0"/>
              <a:t>【</a:t>
            </a:r>
            <a:r>
              <a:rPr kumimoji="1" lang="ja-JP" altLang="en-US" sz="1200" dirty="0" smtClean="0"/>
              <a:t>郵便・窓口持参共通</a:t>
            </a:r>
            <a:r>
              <a:rPr kumimoji="1" lang="en-US" altLang="ja-JP" sz="1200" dirty="0" smtClean="0"/>
              <a:t>】</a:t>
            </a:r>
            <a:endParaRPr kumimoji="1" lang="ja-JP" altLang="en-US" sz="1200" dirty="0"/>
          </a:p>
        </p:txBody>
      </p:sp>
      <p:sp>
        <p:nvSpPr>
          <p:cNvPr id="32" name="正方形/長方形 31"/>
          <p:cNvSpPr/>
          <p:nvPr/>
        </p:nvSpPr>
        <p:spPr>
          <a:xfrm>
            <a:off x="236541" y="4785104"/>
            <a:ext cx="6382859" cy="276999"/>
          </a:xfrm>
          <a:prstGeom prst="rect">
            <a:avLst/>
          </a:prstGeom>
        </p:spPr>
        <p:txBody>
          <a:bodyPr wrap="square">
            <a:spAutoFit/>
          </a:bodyPr>
          <a:lstStyle/>
          <a:p>
            <a:pPr algn="just" hangingPunct="0">
              <a:spcAft>
                <a:spcPts val="0"/>
              </a:spcAft>
            </a:pPr>
            <a:r>
              <a:rPr lang="ja-JP" altLang="en-US" sz="1200" dirty="0" smtClean="0">
                <a:solidFill>
                  <a:srgbClr val="FF0000"/>
                </a:solidFill>
                <a:latin typeface="Times New Roman" panose="02020603050405020304" pitchFamily="18" charset="0"/>
                <a:ea typeface="ＭＳ 明朝" panose="02020609040205080304" pitchFamily="17" charset="-128"/>
                <a:cs typeface="Times New Roman" panose="02020603050405020304" pitchFamily="18" charset="0"/>
              </a:rPr>
              <a:t>・入札書等は内封筒に入れ、封かんし、内封筒の表面に以下の内容を記載してください。</a:t>
            </a:r>
            <a:endParaRPr lang="ja-JP" altLang="ja-JP" sz="1200" dirty="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endParaRPr>
          </a:p>
        </p:txBody>
      </p:sp>
      <p:graphicFrame>
        <p:nvGraphicFramePr>
          <p:cNvPr id="33" name="表 32"/>
          <p:cNvGraphicFramePr>
            <a:graphicFrameLocks noGrp="1"/>
          </p:cNvGraphicFramePr>
          <p:nvPr>
            <p:extLst>
              <p:ext uri="{D42A27DB-BD31-4B8C-83A1-F6EECF244321}">
                <p14:modId xmlns:p14="http://schemas.microsoft.com/office/powerpoint/2010/main" val="927703925"/>
              </p:ext>
            </p:extLst>
          </p:nvPr>
        </p:nvGraphicFramePr>
        <p:xfrm>
          <a:off x="429260" y="5099228"/>
          <a:ext cx="5186839" cy="1424223"/>
        </p:xfrm>
        <a:graphic>
          <a:graphicData uri="http://schemas.openxmlformats.org/drawingml/2006/table">
            <a:tbl>
              <a:tblPr firstRow="1" firstCol="1" bandRow="1">
                <a:tableStyleId>{5C22544A-7EE6-4342-B048-85BDC9FD1C3A}</a:tableStyleId>
              </a:tblPr>
              <a:tblGrid>
                <a:gridCol w="594417">
                  <a:extLst>
                    <a:ext uri="{9D8B030D-6E8A-4147-A177-3AD203B41FA5}">
                      <a16:colId xmlns:a16="http://schemas.microsoft.com/office/drawing/2014/main" val="2045534909"/>
                    </a:ext>
                  </a:extLst>
                </a:gridCol>
                <a:gridCol w="2296211">
                  <a:extLst>
                    <a:ext uri="{9D8B030D-6E8A-4147-A177-3AD203B41FA5}">
                      <a16:colId xmlns:a16="http://schemas.microsoft.com/office/drawing/2014/main" val="375426541"/>
                    </a:ext>
                  </a:extLst>
                </a:gridCol>
                <a:gridCol w="2296211">
                  <a:extLst>
                    <a:ext uri="{9D8B030D-6E8A-4147-A177-3AD203B41FA5}">
                      <a16:colId xmlns:a16="http://schemas.microsoft.com/office/drawing/2014/main" val="2002476237"/>
                    </a:ext>
                  </a:extLst>
                </a:gridCol>
              </a:tblGrid>
              <a:tr h="212768">
                <a:tc>
                  <a:txBody>
                    <a:bodyPr/>
                    <a:lstStyle/>
                    <a:p>
                      <a:pPr algn="just" hangingPunct="0">
                        <a:spcAft>
                          <a:spcPts val="0"/>
                        </a:spcAft>
                      </a:pPr>
                      <a:r>
                        <a:rPr lang="en-US" sz="1200" kern="100" dirty="0">
                          <a:solidFill>
                            <a:sysClr val="windowText" lastClr="000000"/>
                          </a:solidFill>
                          <a:effectLst/>
                        </a:rPr>
                        <a:t> </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hangingPunct="0">
                        <a:spcAft>
                          <a:spcPts val="0"/>
                        </a:spcAft>
                      </a:pPr>
                      <a:r>
                        <a:rPr lang="ja-JP" altLang="en-US" sz="1200" kern="100" dirty="0" smtClean="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rPr>
                        <a:t>工事</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hangingPunct="0">
                        <a:spcAft>
                          <a:spcPts val="0"/>
                        </a:spcAft>
                      </a:pPr>
                      <a:r>
                        <a:rPr lang="ja-JP" altLang="en-US" sz="1200" kern="100" dirty="0" smtClean="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rPr>
                        <a:t>業務（委託）または物品調達</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37698312"/>
                  </a:ext>
                </a:extLst>
              </a:tr>
              <a:tr h="242291">
                <a:tc>
                  <a:txBody>
                    <a:bodyPr/>
                    <a:lstStyle/>
                    <a:p>
                      <a:pPr algn="just" hangingPunct="0">
                        <a:spcAft>
                          <a:spcPts val="0"/>
                        </a:spcAft>
                      </a:pP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altLang="en-US" sz="1200" kern="100" dirty="0" smtClean="0">
                          <a:solidFill>
                            <a:srgbClr val="FF0000"/>
                          </a:solidFill>
                          <a:effectLst/>
                        </a:rPr>
                        <a:t>入札書及び工事内訳書在中</a:t>
                      </a:r>
                      <a:endParaRPr lang="ja-JP" sz="1200" kern="100" dirty="0">
                        <a:solidFill>
                          <a:srgbClr val="FF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altLang="en-US" sz="1200" kern="100" dirty="0" smtClean="0">
                          <a:solidFill>
                            <a:srgbClr val="FF0000"/>
                          </a:solidFill>
                          <a:effectLst/>
                          <a:latin typeface="Times New Roman" panose="02020603050405020304" pitchFamily="18" charset="0"/>
                          <a:ea typeface="ＭＳ 明朝" panose="02020609040205080304" pitchFamily="17" charset="-128"/>
                          <a:cs typeface="ＭＳ 明朝" panose="02020609040205080304" pitchFamily="17" charset="-128"/>
                        </a:rPr>
                        <a:t>入札書在中</a:t>
                      </a:r>
                      <a:endParaRPr lang="ja-JP" sz="1200" kern="100" dirty="0">
                        <a:solidFill>
                          <a:srgbClr val="FF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2050665"/>
                  </a:ext>
                </a:extLst>
              </a:tr>
              <a:tr h="242291">
                <a:tc>
                  <a:txBody>
                    <a:bodyPr/>
                    <a:lstStyle/>
                    <a:p>
                      <a:pPr algn="just" hangingPunct="0">
                        <a:spcAft>
                          <a:spcPts val="0"/>
                        </a:spcAft>
                      </a:pPr>
                      <a:r>
                        <a:rPr lang="ja-JP" altLang="en-US" sz="1200" kern="100" dirty="0" smtClean="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rPr>
                        <a:t>（ア）</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altLang="en-US" sz="1200" kern="100" dirty="0" smtClean="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rPr>
                        <a:t>工事名</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altLang="en-US" sz="1200" kern="100" dirty="0" smtClean="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rPr>
                        <a:t>業務名または物品名</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5050841"/>
                  </a:ext>
                </a:extLst>
              </a:tr>
              <a:tr h="242291">
                <a:tc>
                  <a:txBody>
                    <a:bodyPr/>
                    <a:lstStyle/>
                    <a:p>
                      <a:pPr algn="just" hangingPunct="0">
                        <a:spcAft>
                          <a:spcPts val="0"/>
                        </a:spcAft>
                      </a:pPr>
                      <a:r>
                        <a:rPr lang="ja-JP" altLang="en-US" sz="1200" kern="100" dirty="0" smtClean="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rPr>
                        <a:t>（イ）</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altLang="en-US" sz="1200" kern="100" dirty="0" smtClean="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rPr>
                        <a:t>工事場所</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altLang="en-US" sz="1200" kern="100" dirty="0" smtClean="0">
                          <a:solidFill>
                            <a:schemeClr val="tx1"/>
                          </a:solidFill>
                          <a:effectLst/>
                          <a:latin typeface="Times New Roman" panose="02020603050405020304" pitchFamily="18" charset="0"/>
                          <a:ea typeface="ＭＳ 明朝" panose="02020609040205080304" pitchFamily="17" charset="-128"/>
                          <a:cs typeface="ＭＳ 明朝" panose="02020609040205080304" pitchFamily="17" charset="-128"/>
                        </a:rPr>
                        <a:t>業務場所または納入場所</a:t>
                      </a:r>
                      <a:endParaRPr lang="ja-JP" sz="1200" kern="100" dirty="0">
                        <a:solidFill>
                          <a:schemeClr val="tx1"/>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3513799"/>
                  </a:ext>
                </a:extLst>
              </a:tr>
              <a:tr h="242291">
                <a:tc>
                  <a:txBody>
                    <a:bodyPr/>
                    <a:lstStyle/>
                    <a:p>
                      <a:pPr algn="just" hangingPunct="0">
                        <a:spcAft>
                          <a:spcPts val="0"/>
                        </a:spcAft>
                      </a:pPr>
                      <a:r>
                        <a:rPr lang="ja-JP" altLang="en-US" sz="1200" kern="100" dirty="0" smtClean="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rPr>
                        <a:t>（ウ）</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hangingPunct="0">
                        <a:spcAft>
                          <a:spcPts val="0"/>
                        </a:spcAft>
                      </a:pPr>
                      <a:r>
                        <a:rPr lang="ja-JP" altLang="en-US" sz="1200" kern="100" dirty="0" smtClean="0">
                          <a:solidFill>
                            <a:sysClr val="windowText" lastClr="000000"/>
                          </a:solidFill>
                          <a:effectLst/>
                        </a:rPr>
                        <a:t>開札日</a:t>
                      </a:r>
                      <a:endParaRPr lang="ja-JP" sz="1200" kern="100" dirty="0">
                        <a:solidFill>
                          <a:srgbClr val="FF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hangingPunct="0">
                        <a:spcAft>
                          <a:spcPts val="0"/>
                        </a:spcAft>
                      </a:pP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8888362"/>
                  </a:ext>
                </a:extLst>
              </a:tr>
              <a:tr h="242291">
                <a:tc>
                  <a:txBody>
                    <a:bodyPr/>
                    <a:lstStyle/>
                    <a:p>
                      <a:pPr algn="just" hangingPunct="0">
                        <a:spcAft>
                          <a:spcPts val="0"/>
                        </a:spcAft>
                      </a:pPr>
                      <a:r>
                        <a:rPr lang="ja-JP" altLang="en-US" sz="1200" kern="100" dirty="0" smtClean="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rPr>
                        <a:t>（エ）</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hangingPunct="0">
                        <a:spcAft>
                          <a:spcPts val="0"/>
                        </a:spcAft>
                      </a:pPr>
                      <a:r>
                        <a:rPr lang="ja-JP" altLang="en-US" sz="1200" kern="100" dirty="0" smtClean="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rPr>
                        <a:t>入札者の商号または名称</a:t>
                      </a:r>
                      <a:endParaRPr lang="ja-JP" sz="1200" kern="100" dirty="0">
                        <a:solidFill>
                          <a:sysClr val="windowText" lastClr="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346279973"/>
                  </a:ext>
                </a:extLst>
              </a:tr>
            </a:tbl>
          </a:graphicData>
        </a:graphic>
      </p:graphicFrame>
      <p:sp>
        <p:nvSpPr>
          <p:cNvPr id="34" name="テキスト ボックス 33"/>
          <p:cNvSpPr txBox="1"/>
          <p:nvPr/>
        </p:nvSpPr>
        <p:spPr>
          <a:xfrm>
            <a:off x="412337" y="6752630"/>
            <a:ext cx="2555811" cy="276999"/>
          </a:xfrm>
          <a:prstGeom prst="rect">
            <a:avLst/>
          </a:prstGeom>
          <a:solidFill>
            <a:schemeClr val="bg1">
              <a:lumMod val="95000"/>
            </a:schemeClr>
          </a:solidFill>
        </p:spPr>
        <p:txBody>
          <a:bodyPr wrap="square" rtlCol="0">
            <a:spAutoFit/>
          </a:bodyPr>
          <a:lstStyle/>
          <a:p>
            <a:r>
              <a:rPr kumimoji="1" lang="ja-JP" altLang="en-US" sz="1200" dirty="0" smtClean="0"/>
              <a:t>②　外封筒について</a:t>
            </a:r>
            <a:r>
              <a:rPr kumimoji="1" lang="en-US" altLang="ja-JP" sz="1200" dirty="0" smtClean="0"/>
              <a:t>【</a:t>
            </a:r>
            <a:r>
              <a:rPr kumimoji="1" lang="ja-JP" altLang="en-US" sz="1200" dirty="0" smtClean="0"/>
              <a:t>郵便のみ</a:t>
            </a:r>
            <a:r>
              <a:rPr kumimoji="1" lang="en-US" altLang="ja-JP" sz="1200" dirty="0" smtClean="0"/>
              <a:t>】</a:t>
            </a:r>
            <a:endParaRPr kumimoji="1" lang="ja-JP" altLang="en-US" sz="1200" dirty="0"/>
          </a:p>
        </p:txBody>
      </p:sp>
      <p:sp>
        <p:nvSpPr>
          <p:cNvPr id="2" name="正方形/長方形 1"/>
          <p:cNvSpPr/>
          <p:nvPr/>
        </p:nvSpPr>
        <p:spPr>
          <a:xfrm>
            <a:off x="266700" y="7203147"/>
            <a:ext cx="3734594" cy="646331"/>
          </a:xfrm>
          <a:prstGeom prst="rect">
            <a:avLst/>
          </a:prstGeom>
        </p:spPr>
        <p:txBody>
          <a:bodyPr wrap="square">
            <a:spAutoFit/>
          </a:bodyPr>
          <a:lstStyle/>
          <a:p>
            <a:pPr algn="just" hangingPunct="0">
              <a:spcAft>
                <a:spcPts val="0"/>
              </a:spcAft>
            </a:pPr>
            <a:r>
              <a:rPr lang="en-US"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a:t>
            </a: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外封筒への封入物</a:t>
            </a:r>
            <a:r>
              <a:rPr lang="en-US"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a:t>
            </a:r>
          </a:p>
          <a:p>
            <a:pPr algn="just" hangingPunct="0">
              <a:spcAft>
                <a:spcPts val="0"/>
              </a:spcAft>
            </a:pP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a:t>
            </a:r>
            <a:r>
              <a:rPr lang="ja-JP"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内封筒</a:t>
            </a:r>
            <a:endParaRPr lang="en-US"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endParaRPr>
          </a:p>
          <a:p>
            <a:pPr algn="just" hangingPunct="0">
              <a:spcAft>
                <a:spcPts val="0"/>
              </a:spcAft>
            </a:pP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a:t>
            </a:r>
            <a:r>
              <a:rPr lang="ja-JP"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担当者</a:t>
            </a:r>
            <a:r>
              <a:rPr lang="ja-JP" altLang="ja-JP" sz="1200" dirty="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の氏名、連絡先を記載した用紙（名刺等</a:t>
            </a:r>
            <a:r>
              <a:rPr lang="ja-JP"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a:t>
            </a:r>
            <a:endParaRPr lang="ja-JP" altLang="ja-JP" sz="1200" dirty="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endParaRPr>
          </a:p>
        </p:txBody>
      </p:sp>
      <p:sp>
        <p:nvSpPr>
          <p:cNvPr id="35" name="正方形/長方形 34"/>
          <p:cNvSpPr/>
          <p:nvPr/>
        </p:nvSpPr>
        <p:spPr>
          <a:xfrm>
            <a:off x="275275" y="8022996"/>
            <a:ext cx="4080523" cy="1015663"/>
          </a:xfrm>
          <a:prstGeom prst="rect">
            <a:avLst/>
          </a:prstGeom>
        </p:spPr>
        <p:txBody>
          <a:bodyPr wrap="square">
            <a:spAutoFit/>
          </a:bodyPr>
          <a:lstStyle/>
          <a:p>
            <a:pPr algn="just" hangingPunct="0">
              <a:spcAft>
                <a:spcPts val="0"/>
              </a:spcAft>
            </a:pPr>
            <a:r>
              <a:rPr lang="en-US"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a:t>
            </a: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外封筒への記載事項</a:t>
            </a:r>
            <a:r>
              <a:rPr lang="en-US"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a:t>
            </a:r>
          </a:p>
          <a:p>
            <a:pPr algn="just" hangingPunct="0">
              <a:spcAft>
                <a:spcPts val="0"/>
              </a:spcAft>
            </a:pP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a:t>
            </a:r>
            <a:r>
              <a:rPr lang="ja-JP" altLang="ja-JP" sz="1200" dirty="0" smtClean="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入札</a:t>
            </a:r>
            <a:r>
              <a:rPr lang="ja-JP" altLang="ja-JP" sz="1200" dirty="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通知書に記載の案件名（工事名、</a:t>
            </a:r>
            <a:r>
              <a:rPr lang="ja-JP" altLang="ja-JP" sz="1200" dirty="0" smtClean="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業務名</a:t>
            </a:r>
            <a:endParaRPr lang="en-US" altLang="ja-JP" sz="1200" dirty="0" smtClean="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endParaRPr>
          </a:p>
          <a:p>
            <a:pPr algn="just" hangingPunct="0">
              <a:spcAft>
                <a:spcPts val="0"/>
              </a:spcAft>
            </a:pPr>
            <a:r>
              <a:rPr lang="ja-JP" altLang="en-US" sz="1200" dirty="0" smtClean="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　</a:t>
            </a:r>
            <a:r>
              <a:rPr lang="ja-JP" altLang="ja-JP" sz="1200" dirty="0" smtClean="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又</a:t>
            </a:r>
            <a:r>
              <a:rPr lang="ja-JP" altLang="ja-JP" sz="1200" dirty="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は物品名</a:t>
            </a:r>
            <a:r>
              <a:rPr lang="ja-JP" altLang="ja-JP" sz="1200" dirty="0" smtClean="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a:t>
            </a:r>
            <a:endParaRPr lang="en-US" altLang="ja-JP" sz="1200" dirty="0" smtClean="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endParaRPr>
          </a:p>
          <a:p>
            <a:pPr algn="just" hangingPunct="0">
              <a:spcAft>
                <a:spcPts val="0"/>
              </a:spcAft>
            </a:pPr>
            <a:r>
              <a:rPr lang="ja-JP" altLang="en-US" sz="1200" dirty="0" smtClean="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a:t>
            </a:r>
            <a:r>
              <a:rPr lang="ja-JP" altLang="ja-JP" sz="1200" dirty="0" smtClean="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a:t>
            </a:r>
            <a:r>
              <a:rPr lang="ja-JP" altLang="ja-JP" sz="1200" dirty="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入札書在中」を</a:t>
            </a:r>
            <a:r>
              <a:rPr lang="ja-JP" altLang="ja-JP" sz="1200" dirty="0" smtClean="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朱書き</a:t>
            </a:r>
            <a:endParaRPr lang="en-US" altLang="ja-JP" sz="1200" dirty="0" smtClean="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endParaRPr>
          </a:p>
          <a:p>
            <a:pPr algn="just" hangingPunct="0">
              <a:spcAft>
                <a:spcPts val="0"/>
              </a:spcAft>
            </a:pPr>
            <a:r>
              <a:rPr lang="en-US"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a:t>
            </a:r>
            <a:r>
              <a:rPr lang="ja-JP"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入札者</a:t>
            </a:r>
            <a:r>
              <a:rPr lang="ja-JP" altLang="ja-JP" sz="1200" dirty="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の商号又は名称が分かるようにしてください。</a:t>
            </a:r>
          </a:p>
        </p:txBody>
      </p:sp>
      <p:sp>
        <p:nvSpPr>
          <p:cNvPr id="3" name="正方形/長方形 2"/>
          <p:cNvSpPr/>
          <p:nvPr/>
        </p:nvSpPr>
        <p:spPr>
          <a:xfrm>
            <a:off x="100332" y="9414726"/>
            <a:ext cx="1441420" cy="343877"/>
          </a:xfrm>
          <a:prstGeom prst="rect">
            <a:avLst/>
          </a:prstGeom>
        </p:spPr>
        <p:txBody>
          <a:bodyPr wrap="none">
            <a:spAutoFit/>
          </a:bodyPr>
          <a:lstStyle/>
          <a:p>
            <a:pPr algn="r" latinLnBrk="1" hangingPunct="0">
              <a:lnSpc>
                <a:spcPts val="2220"/>
              </a:lnSpc>
              <a:spcAft>
                <a:spcPts val="0"/>
              </a:spcAft>
            </a:pPr>
            <a:r>
              <a:rPr lang="ja-JP" altLang="ja-JP" sz="1400" b="1"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（裏面へ続く）</a:t>
            </a:r>
            <a:endParaRPr lang="ja-JP" altLang="ja-JP" sz="1200" dirty="0">
              <a:solidFill>
                <a:srgbClr val="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p:txBody>
      </p:sp>
      <p:sp>
        <p:nvSpPr>
          <p:cNvPr id="27" name="角丸四角形吹き出し 26"/>
          <p:cNvSpPr/>
          <p:nvPr/>
        </p:nvSpPr>
        <p:spPr>
          <a:xfrm>
            <a:off x="5753259" y="5121334"/>
            <a:ext cx="756920" cy="476072"/>
          </a:xfrm>
          <a:prstGeom prst="wedgeRoundRectCallout">
            <a:avLst>
              <a:gd name="adj1" fmla="val -91303"/>
              <a:gd name="adj2" fmla="val 19817"/>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朱書き</a:t>
            </a:r>
            <a:endParaRPr kumimoji="1" lang="ja-JP" altLang="en-US" sz="1200" dirty="0">
              <a:solidFill>
                <a:schemeClr val="tx1"/>
              </a:solidFill>
            </a:endParaRPr>
          </a:p>
        </p:txBody>
      </p:sp>
    </p:spTree>
    <p:extLst>
      <p:ext uri="{BB962C8B-B14F-4D97-AF65-F5344CB8AC3E}">
        <p14:creationId xmlns:p14="http://schemas.microsoft.com/office/powerpoint/2010/main" val="3687933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テキスト ボックス 30"/>
          <p:cNvSpPr txBox="1"/>
          <p:nvPr/>
        </p:nvSpPr>
        <p:spPr>
          <a:xfrm>
            <a:off x="420835" y="149465"/>
            <a:ext cx="3580459" cy="276999"/>
          </a:xfrm>
          <a:prstGeom prst="rect">
            <a:avLst/>
          </a:prstGeom>
          <a:solidFill>
            <a:schemeClr val="bg1">
              <a:lumMod val="95000"/>
            </a:schemeClr>
          </a:solidFill>
        </p:spPr>
        <p:txBody>
          <a:bodyPr wrap="square" rtlCol="0">
            <a:spAutoFit/>
          </a:bodyPr>
          <a:lstStyle/>
          <a:p>
            <a:r>
              <a:rPr kumimoji="1" lang="ja-JP" altLang="en-US" sz="1200" dirty="0" smtClean="0"/>
              <a:t>③　入札書等提出票について</a:t>
            </a:r>
            <a:r>
              <a:rPr kumimoji="1" lang="en-US" altLang="ja-JP" sz="1200" dirty="0" smtClean="0"/>
              <a:t>【</a:t>
            </a:r>
            <a:r>
              <a:rPr kumimoji="1" lang="ja-JP" altLang="en-US" sz="1200" dirty="0" smtClean="0"/>
              <a:t>窓口持参のみ</a:t>
            </a:r>
            <a:r>
              <a:rPr kumimoji="1" lang="en-US" altLang="ja-JP" sz="1200" dirty="0" smtClean="0"/>
              <a:t>】</a:t>
            </a:r>
            <a:endParaRPr kumimoji="1" lang="ja-JP" altLang="en-US" sz="1200" dirty="0"/>
          </a:p>
        </p:txBody>
      </p:sp>
      <p:sp>
        <p:nvSpPr>
          <p:cNvPr id="32" name="正方形/長方形 31"/>
          <p:cNvSpPr/>
          <p:nvPr/>
        </p:nvSpPr>
        <p:spPr>
          <a:xfrm>
            <a:off x="236541" y="426464"/>
            <a:ext cx="6382859" cy="461665"/>
          </a:xfrm>
          <a:prstGeom prst="rect">
            <a:avLst/>
          </a:prstGeom>
        </p:spPr>
        <p:txBody>
          <a:bodyPr wrap="square">
            <a:spAutoFit/>
          </a:bodyPr>
          <a:lstStyle/>
          <a:p>
            <a:pPr algn="just" hangingPunct="0">
              <a:spcAft>
                <a:spcPts val="0"/>
              </a:spcAft>
            </a:pPr>
            <a:r>
              <a:rPr lang="ja-JP" altLang="en-US" sz="1200" dirty="0" smtClean="0">
                <a:latin typeface="Times New Roman" panose="02020603050405020304" pitchFamily="18" charset="0"/>
                <a:ea typeface="ＭＳ 明朝" panose="02020609040205080304" pitchFamily="17" charset="-128"/>
                <a:cs typeface="Times New Roman" panose="02020603050405020304" pitchFamily="18" charset="0"/>
              </a:rPr>
              <a:t>・</a:t>
            </a:r>
            <a:r>
              <a:rPr lang="ja-JP" altLang="en-US" sz="1200" dirty="0" smtClean="0">
                <a:solidFill>
                  <a:srgbClr val="FF0000"/>
                </a:solidFill>
                <a:latin typeface="Times New Roman" panose="02020603050405020304" pitchFamily="18" charset="0"/>
                <a:ea typeface="ＭＳ 明朝" panose="02020609040205080304" pitchFamily="17" charset="-128"/>
                <a:cs typeface="Times New Roman" panose="02020603050405020304" pitchFamily="18" charset="0"/>
              </a:rPr>
              <a:t>入札書等提出票（別記様式）を添えて提出してください。</a:t>
            </a:r>
            <a:r>
              <a:rPr lang="ja-JP" altLang="en-US" sz="1200" dirty="0" smtClean="0">
                <a:latin typeface="Times New Roman" panose="02020603050405020304" pitchFamily="18" charset="0"/>
                <a:ea typeface="ＭＳ 明朝" panose="02020609040205080304" pitchFamily="17" charset="-128"/>
                <a:cs typeface="Times New Roman" panose="02020603050405020304" pitchFamily="18" charset="0"/>
              </a:rPr>
              <a:t>受理後、必要事項を記入し、その写しを交付します。</a:t>
            </a:r>
            <a:endParaRPr lang="ja-JP" altLang="ja-JP" sz="1200" dirty="0">
              <a:latin typeface="Times New Roman" panose="02020603050405020304" pitchFamily="18" charset="0"/>
              <a:ea typeface="ＭＳ 明朝" panose="02020609040205080304" pitchFamily="17" charset="-128"/>
              <a:cs typeface="ＭＳ 明朝" panose="02020609040205080304" pitchFamily="17" charset="-128"/>
            </a:endParaRPr>
          </a:p>
        </p:txBody>
      </p:sp>
      <p:sp>
        <p:nvSpPr>
          <p:cNvPr id="34" name="テキスト ボックス 33"/>
          <p:cNvSpPr txBox="1"/>
          <p:nvPr/>
        </p:nvSpPr>
        <p:spPr>
          <a:xfrm>
            <a:off x="426559" y="2007598"/>
            <a:ext cx="3423063" cy="276999"/>
          </a:xfrm>
          <a:prstGeom prst="rect">
            <a:avLst/>
          </a:prstGeom>
          <a:solidFill>
            <a:schemeClr val="bg1">
              <a:lumMod val="95000"/>
            </a:schemeClr>
          </a:solidFill>
        </p:spPr>
        <p:txBody>
          <a:bodyPr wrap="square" rtlCol="0">
            <a:spAutoFit/>
          </a:bodyPr>
          <a:lstStyle/>
          <a:p>
            <a:r>
              <a:rPr kumimoji="1" lang="ja-JP" altLang="en-US" sz="1200" dirty="0" smtClean="0"/>
              <a:t>⑤　提出期限について</a:t>
            </a:r>
            <a:r>
              <a:rPr kumimoji="1" lang="en-US" altLang="ja-JP" sz="1200" dirty="0" smtClean="0"/>
              <a:t>【</a:t>
            </a:r>
            <a:r>
              <a:rPr kumimoji="1" lang="ja-JP" altLang="en-US" sz="1200" dirty="0" smtClean="0"/>
              <a:t>郵便・窓口持参共通</a:t>
            </a:r>
            <a:r>
              <a:rPr kumimoji="1" lang="en-US" altLang="ja-JP" sz="1200" dirty="0" smtClean="0"/>
              <a:t>】</a:t>
            </a:r>
            <a:endParaRPr kumimoji="1" lang="ja-JP" altLang="en-US" sz="1200" dirty="0"/>
          </a:p>
        </p:txBody>
      </p:sp>
      <p:sp>
        <p:nvSpPr>
          <p:cNvPr id="2" name="正方形/長方形 1"/>
          <p:cNvSpPr/>
          <p:nvPr/>
        </p:nvSpPr>
        <p:spPr>
          <a:xfrm>
            <a:off x="426558" y="2302568"/>
            <a:ext cx="4008281" cy="276999"/>
          </a:xfrm>
          <a:prstGeom prst="rect">
            <a:avLst/>
          </a:prstGeom>
        </p:spPr>
        <p:txBody>
          <a:bodyPr wrap="square">
            <a:spAutoFit/>
          </a:bodyPr>
          <a:lstStyle/>
          <a:p>
            <a:pPr algn="just" hangingPunct="0">
              <a:spcAft>
                <a:spcPts val="0"/>
              </a:spcAft>
            </a:pP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原則開札日の前日（当該日が休日の場合はその前日）</a:t>
            </a:r>
            <a:endParaRPr lang="ja-JP" altLang="ja-JP" sz="1200" dirty="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endParaRPr>
          </a:p>
        </p:txBody>
      </p:sp>
      <p:sp>
        <p:nvSpPr>
          <p:cNvPr id="36" name="テキスト ボックス 35"/>
          <p:cNvSpPr txBox="1"/>
          <p:nvPr/>
        </p:nvSpPr>
        <p:spPr>
          <a:xfrm>
            <a:off x="420835" y="1035321"/>
            <a:ext cx="1611165" cy="276999"/>
          </a:xfrm>
          <a:prstGeom prst="rect">
            <a:avLst/>
          </a:prstGeom>
          <a:solidFill>
            <a:schemeClr val="bg1">
              <a:lumMod val="95000"/>
            </a:schemeClr>
          </a:solidFill>
        </p:spPr>
        <p:txBody>
          <a:bodyPr wrap="square" rtlCol="0">
            <a:spAutoFit/>
          </a:bodyPr>
          <a:lstStyle/>
          <a:p>
            <a:r>
              <a:rPr kumimoji="1" lang="ja-JP" altLang="en-US" sz="1200" dirty="0" smtClean="0"/>
              <a:t>④　提出先について</a:t>
            </a:r>
            <a:endParaRPr kumimoji="1" lang="ja-JP" altLang="en-US" sz="1200" dirty="0"/>
          </a:p>
        </p:txBody>
      </p:sp>
      <p:sp>
        <p:nvSpPr>
          <p:cNvPr id="37" name="正方形/長方形 36"/>
          <p:cNvSpPr/>
          <p:nvPr/>
        </p:nvSpPr>
        <p:spPr>
          <a:xfrm>
            <a:off x="236541" y="1312320"/>
            <a:ext cx="6382859" cy="646331"/>
          </a:xfrm>
          <a:prstGeom prst="rect">
            <a:avLst/>
          </a:prstGeom>
        </p:spPr>
        <p:txBody>
          <a:bodyPr wrap="square">
            <a:spAutoFit/>
          </a:bodyPr>
          <a:lstStyle/>
          <a:p>
            <a:pPr algn="just" hangingPunct="0">
              <a:spcAft>
                <a:spcPts val="0"/>
              </a:spcAft>
            </a:pPr>
            <a:r>
              <a:rPr lang="ja-JP" altLang="en-US" sz="1200" dirty="0" smtClean="0">
                <a:latin typeface="Times New Roman" panose="02020603050405020304" pitchFamily="18" charset="0"/>
                <a:ea typeface="ＭＳ 明朝" panose="02020609040205080304" pitchFamily="17" charset="-128"/>
                <a:cs typeface="Times New Roman" panose="02020603050405020304" pitchFamily="18" charset="0"/>
              </a:rPr>
              <a:t>・郵便の場合は、</a:t>
            </a:r>
            <a:r>
              <a:rPr lang="ja-JP" altLang="en-US" sz="1200" dirty="0" err="1" smtClean="0">
                <a:latin typeface="Times New Roman" panose="02020603050405020304" pitchFamily="18" charset="0"/>
                <a:ea typeface="ＭＳ 明朝" panose="02020609040205080304" pitchFamily="17" charset="-128"/>
                <a:cs typeface="Times New Roman" panose="02020603050405020304" pitchFamily="18" charset="0"/>
              </a:rPr>
              <a:t>むつ</a:t>
            </a:r>
            <a:r>
              <a:rPr lang="ja-JP" altLang="en-US" sz="1200" dirty="0" smtClean="0">
                <a:latin typeface="Times New Roman" panose="02020603050405020304" pitchFamily="18" charset="0"/>
                <a:ea typeface="ＭＳ 明朝" panose="02020609040205080304" pitchFamily="17" charset="-128"/>
                <a:cs typeface="Times New Roman" panose="02020603050405020304" pitchFamily="18" charset="0"/>
              </a:rPr>
              <a:t>郵便局（〒</a:t>
            </a:r>
            <a:r>
              <a:rPr lang="en-US" altLang="ja-JP" sz="1200" dirty="0" smtClean="0">
                <a:latin typeface="Times New Roman" panose="02020603050405020304" pitchFamily="18" charset="0"/>
                <a:ea typeface="ＭＳ 明朝" panose="02020609040205080304" pitchFamily="17" charset="-128"/>
                <a:cs typeface="Times New Roman" panose="02020603050405020304" pitchFamily="18" charset="0"/>
              </a:rPr>
              <a:t>035-8799</a:t>
            </a:r>
            <a:r>
              <a:rPr lang="ja-JP" altLang="en-US" sz="1200" dirty="0" smtClean="0">
                <a:latin typeface="Times New Roman" panose="02020603050405020304" pitchFamily="18" charset="0"/>
                <a:ea typeface="ＭＳ 明朝" panose="02020609040205080304" pitchFamily="17" charset="-128"/>
                <a:cs typeface="Times New Roman" panose="02020603050405020304" pitchFamily="18" charset="0"/>
              </a:rPr>
              <a:t>　青森県むつ市新町８番１０号）への留め置きによる一般書留郵便または簡易書留郵便でご提出ください。（辞退届は普通郵便で国スポ・障スポ推進課宛にお願いします）</a:t>
            </a:r>
            <a:endParaRPr lang="en-US" altLang="ja-JP" sz="1200" dirty="0" smtClean="0">
              <a:latin typeface="Times New Roman" panose="02020603050405020304" pitchFamily="18" charset="0"/>
              <a:ea typeface="ＭＳ 明朝" panose="02020609040205080304" pitchFamily="17" charset="-128"/>
              <a:cs typeface="Times New Roman" panose="02020603050405020304" pitchFamily="18" charset="0"/>
            </a:endParaRPr>
          </a:p>
        </p:txBody>
      </p:sp>
      <p:sp>
        <p:nvSpPr>
          <p:cNvPr id="38" name="正方形/長方形 37"/>
          <p:cNvSpPr/>
          <p:nvPr/>
        </p:nvSpPr>
        <p:spPr>
          <a:xfrm>
            <a:off x="316470" y="2579567"/>
            <a:ext cx="6223000" cy="461665"/>
          </a:xfrm>
          <a:prstGeom prst="rect">
            <a:avLst/>
          </a:prstGeom>
        </p:spPr>
        <p:txBody>
          <a:bodyPr wrap="square">
            <a:spAutoFit/>
          </a:bodyPr>
          <a:lstStyle/>
          <a:p>
            <a:pPr algn="just" hangingPunct="0">
              <a:spcAft>
                <a:spcPts val="0"/>
              </a:spcAft>
            </a:pPr>
            <a:r>
              <a:rPr lang="en-US" altLang="ja-JP" sz="1200" dirty="0" smtClean="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a:t>
            </a:r>
            <a:r>
              <a:rPr lang="ja-JP" altLang="en-US" sz="1200" dirty="0" smtClean="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提出期限を過ぎて到達または持参した入札書等は受理しません。棄権したものとみなします。</a:t>
            </a:r>
            <a:endParaRPr lang="en-US" altLang="ja-JP" sz="1200" dirty="0" smtClean="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endParaRPr>
          </a:p>
        </p:txBody>
      </p:sp>
      <p:sp>
        <p:nvSpPr>
          <p:cNvPr id="3" name="正方形/長方形 2"/>
          <p:cNvSpPr/>
          <p:nvPr/>
        </p:nvSpPr>
        <p:spPr>
          <a:xfrm>
            <a:off x="129540" y="3108150"/>
            <a:ext cx="6489860" cy="646331"/>
          </a:xfrm>
          <a:prstGeom prst="rect">
            <a:avLst/>
          </a:prstGeom>
          <a:ln>
            <a:solidFill>
              <a:schemeClr val="tx1"/>
            </a:solidFill>
          </a:ln>
        </p:spPr>
        <p:txBody>
          <a:bodyPr wrap="square">
            <a:spAutoFit/>
          </a:bodyPr>
          <a:lstStyle/>
          <a:p>
            <a:r>
              <a:rPr lang="ja-JP" altLang="en-US" b="1" kern="0" dirty="0" smtClean="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　</a:t>
            </a:r>
            <a:r>
              <a:rPr lang="ja-JP" altLang="ja-JP" b="1" kern="0" dirty="0" smtClean="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内訳書</a:t>
            </a:r>
            <a:r>
              <a:rPr lang="ja-JP" altLang="ja-JP" b="1" kern="0" dirty="0">
                <a:solidFill>
                  <a:srgbClr val="FF0000"/>
                </a:solidFill>
                <a:latin typeface="Times New Roman" panose="02020603050405020304" pitchFamily="18" charset="0"/>
                <a:ea typeface="ＭＳ 明朝" panose="02020609040205080304" pitchFamily="17" charset="-128"/>
                <a:cs typeface="ＭＳ 明朝" panose="02020609040205080304" pitchFamily="17" charset="-128"/>
              </a:rPr>
              <a:t>の内容（数量や計算結果等）に誤りが無いか、提出前に十分ご確認ください</a:t>
            </a:r>
            <a:endParaRPr lang="ja-JP" altLang="en-US" dirty="0"/>
          </a:p>
        </p:txBody>
      </p:sp>
      <p:sp>
        <p:nvSpPr>
          <p:cNvPr id="11" name="テキスト ボックス 10"/>
          <p:cNvSpPr txBox="1"/>
          <p:nvPr/>
        </p:nvSpPr>
        <p:spPr>
          <a:xfrm>
            <a:off x="100332" y="4216669"/>
            <a:ext cx="6126480" cy="276999"/>
          </a:xfrm>
          <a:prstGeom prst="rect">
            <a:avLst/>
          </a:prstGeom>
          <a:solidFill>
            <a:schemeClr val="accent1">
              <a:lumMod val="40000"/>
              <a:lumOff val="60000"/>
            </a:schemeClr>
          </a:solidFill>
        </p:spPr>
        <p:txBody>
          <a:bodyPr wrap="square" rtlCol="0">
            <a:spAutoFit/>
          </a:bodyPr>
          <a:lstStyle/>
          <a:p>
            <a:r>
              <a:rPr kumimoji="1" lang="en-US" altLang="ja-JP" sz="1200" dirty="0" smtClean="0">
                <a:latin typeface="ＭＳ ゴシック" panose="020B0609070205080204" pitchFamily="49" charset="-128"/>
                <a:ea typeface="ＭＳ ゴシック" panose="020B0609070205080204" pitchFamily="49" charset="-128"/>
              </a:rPr>
              <a:t>2</a:t>
            </a:r>
            <a:r>
              <a:rPr kumimoji="1" lang="ja-JP" altLang="en-US" sz="1200" dirty="0" err="1" smtClean="0">
                <a:latin typeface="ＭＳ ゴシック" panose="020B0609070205080204" pitchFamily="49" charset="-128"/>
                <a:ea typeface="ＭＳ ゴシック" panose="020B0609070205080204" pitchFamily="49" charset="-128"/>
              </a:rPr>
              <a:t>．</a:t>
            </a:r>
            <a:r>
              <a:rPr kumimoji="1" lang="ja-JP" altLang="en-US" sz="1200" dirty="0" smtClean="0">
                <a:latin typeface="ＭＳ ゴシック" panose="020B0609070205080204" pitchFamily="49" charset="-128"/>
                <a:ea typeface="ＭＳ ゴシック" panose="020B0609070205080204" pitchFamily="49" charset="-128"/>
              </a:rPr>
              <a:t>入札書の開札等について</a:t>
            </a:r>
            <a:endParaRPr kumimoji="1" lang="ja-JP" altLang="en-US" sz="1200" u="sng" dirty="0">
              <a:latin typeface="ＭＳ ゴシック" panose="020B0609070205080204" pitchFamily="49" charset="-128"/>
              <a:ea typeface="ＭＳ ゴシック" panose="020B0609070205080204" pitchFamily="49" charset="-128"/>
            </a:endParaRPr>
          </a:p>
        </p:txBody>
      </p:sp>
      <p:sp>
        <p:nvSpPr>
          <p:cNvPr id="4" name="正方形/長方形 3"/>
          <p:cNvSpPr/>
          <p:nvPr/>
        </p:nvSpPr>
        <p:spPr>
          <a:xfrm>
            <a:off x="129539" y="4663946"/>
            <a:ext cx="6489861" cy="461665"/>
          </a:xfrm>
          <a:prstGeom prst="rect">
            <a:avLst/>
          </a:prstGeom>
        </p:spPr>
        <p:txBody>
          <a:bodyPr wrap="square">
            <a:spAutoFit/>
          </a:bodyPr>
          <a:lstStyle/>
          <a:p>
            <a:pPr lvl="0" algn="just" hangingPunct="0">
              <a:spcAft>
                <a:spcPts val="0"/>
              </a:spcAft>
            </a:pPr>
            <a:r>
              <a:rPr lang="ja-JP" altLang="ja-JP" sz="1200" dirty="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　入札書の開札は、公告等により指定した場所において、入札立会人として当該入札事務に関係のない市の職員２人を立ち会わせて行います</a:t>
            </a:r>
            <a:r>
              <a:rPr lang="ja-JP"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a:t>
            </a:r>
            <a:endParaRPr lang="ja-JP" altLang="ja-JP" sz="1200" dirty="0">
              <a:solidFill>
                <a:srgbClr val="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p:txBody>
      </p:sp>
      <p:sp>
        <p:nvSpPr>
          <p:cNvPr id="15" name="正方形/長方形 14"/>
          <p:cNvSpPr/>
          <p:nvPr/>
        </p:nvSpPr>
        <p:spPr>
          <a:xfrm>
            <a:off x="236541" y="5261253"/>
            <a:ext cx="6489861" cy="1384995"/>
          </a:xfrm>
          <a:prstGeom prst="rect">
            <a:avLst/>
          </a:prstGeom>
        </p:spPr>
        <p:txBody>
          <a:bodyPr wrap="square">
            <a:spAutoFit/>
          </a:bodyPr>
          <a:lstStyle/>
          <a:p>
            <a:pPr lvl="0" algn="just" hangingPunct="0">
              <a:spcAft>
                <a:spcPts val="0"/>
              </a:spcAft>
            </a:pP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①落札となるべき同価の入札をした者が</a:t>
            </a:r>
            <a:r>
              <a:rPr lang="en-US"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2</a:t>
            </a: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人以上あるとき</a:t>
            </a:r>
            <a:endParaRPr lang="en-US"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endParaRPr>
          </a:p>
          <a:p>
            <a:pPr lvl="0" algn="just" hangingPunct="0">
              <a:spcAft>
                <a:spcPts val="0"/>
              </a:spcAft>
            </a:pPr>
            <a:r>
              <a:rPr lang="ja-JP" altLang="en-US" sz="1200" dirty="0" smtClean="0">
                <a:solidFill>
                  <a:srgbClr val="000000"/>
                </a:solidFill>
                <a:effectLst/>
                <a:latin typeface="Times New Roman" panose="02020603050405020304" pitchFamily="18" charset="0"/>
                <a:ea typeface="ＭＳ 明朝" panose="02020609040205080304" pitchFamily="17" charset="-128"/>
                <a:cs typeface="ＭＳ 明朝" panose="02020609040205080304" pitchFamily="17" charset="-128"/>
              </a:rPr>
              <a:t>　</a:t>
            </a:r>
            <a:r>
              <a:rPr lang="ja-JP" altLang="en-US" sz="1200" dirty="0" smtClean="0">
                <a:solidFill>
                  <a:srgbClr val="FF0000"/>
                </a:solidFill>
                <a:effectLst/>
                <a:latin typeface="Times New Roman" panose="02020603050405020304" pitchFamily="18" charset="0"/>
                <a:ea typeface="ＭＳ 明朝" panose="02020609040205080304" pitchFamily="17" charset="-128"/>
                <a:cs typeface="ＭＳ 明朝" panose="02020609040205080304" pitchFamily="17" charset="-128"/>
              </a:rPr>
              <a:t>日時及び場所を指定してくじ引きにより落札者を決定します。</a:t>
            </a:r>
            <a:endParaRPr lang="en-US" altLang="ja-JP" sz="1200" dirty="0" smtClean="0">
              <a:solidFill>
                <a:srgbClr val="FF0000"/>
              </a:solidFill>
              <a:effectLst/>
              <a:latin typeface="Times New Roman" panose="02020603050405020304" pitchFamily="18" charset="0"/>
              <a:ea typeface="ＭＳ 明朝" panose="02020609040205080304" pitchFamily="17" charset="-128"/>
              <a:cs typeface="ＭＳ 明朝" panose="02020609040205080304" pitchFamily="17" charset="-128"/>
            </a:endParaRPr>
          </a:p>
          <a:p>
            <a:pPr lvl="0" algn="just" hangingPunct="0">
              <a:spcAft>
                <a:spcPts val="0"/>
              </a:spcAft>
            </a:pP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　</a:t>
            </a:r>
            <a:r>
              <a:rPr lang="en-US"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a:t>
            </a: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参集することが困難な場合は、市長が別に定める方法により落札者を決定します。</a:t>
            </a:r>
            <a:endParaRPr lang="en-US"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endParaRPr>
          </a:p>
          <a:p>
            <a:pPr lvl="0" algn="just" hangingPunct="0">
              <a:spcAft>
                <a:spcPts val="0"/>
              </a:spcAft>
            </a:pP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　　詳細については「同価の場合の抽選方法」をご覧ください。</a:t>
            </a:r>
            <a:endParaRPr lang="en-US"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endParaRPr>
          </a:p>
          <a:p>
            <a:pPr lvl="0" algn="just" hangingPunct="0">
              <a:spcAft>
                <a:spcPts val="0"/>
              </a:spcAft>
            </a:pPr>
            <a:endParaRPr lang="en-US" altLang="ja-JP" sz="1200" dirty="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endParaRPr>
          </a:p>
          <a:p>
            <a:pPr lvl="0" algn="just" hangingPunct="0">
              <a:spcAft>
                <a:spcPts val="0"/>
              </a:spcAft>
            </a:pP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②落札者が決定しなかったとき</a:t>
            </a:r>
            <a:endParaRPr lang="en-US"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endParaRPr>
          </a:p>
          <a:p>
            <a:pPr lvl="0" algn="just" hangingPunct="0">
              <a:spcAft>
                <a:spcPts val="0"/>
              </a:spcAft>
            </a:pP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　公告等で定められた入札回数の範囲内で改めて期日を設定して入札を行います。</a:t>
            </a:r>
            <a:endParaRPr lang="en-US" altLang="ja-JP" sz="1200" dirty="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endParaRPr>
          </a:p>
        </p:txBody>
      </p:sp>
      <p:sp>
        <p:nvSpPr>
          <p:cNvPr id="13" name="正方形/長方形 12"/>
          <p:cNvSpPr/>
          <p:nvPr/>
        </p:nvSpPr>
        <p:spPr>
          <a:xfrm>
            <a:off x="2252312" y="7241749"/>
            <a:ext cx="4329174" cy="461665"/>
          </a:xfrm>
          <a:prstGeom prst="rect">
            <a:avLst/>
          </a:prstGeom>
          <a:ln w="3175">
            <a:solidFill>
              <a:schemeClr val="tx1"/>
            </a:solidFill>
          </a:ln>
        </p:spPr>
        <p:txBody>
          <a:bodyPr wrap="square">
            <a:spAutoFit/>
          </a:bodyPr>
          <a:lstStyle/>
          <a:p>
            <a:pPr algn="r" latinLnBrk="1" hangingPunct="0">
              <a:spcAft>
                <a:spcPts val="0"/>
              </a:spcAft>
            </a:pP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青の煌めきあおもり国スポ・障スポむつ市実行委員会</a:t>
            </a: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事務局</a:t>
            </a:r>
            <a:endParaRPr lang="en-US" altLang="ja-JP" sz="1200" dirty="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endParaRPr>
          </a:p>
          <a:p>
            <a:pPr algn="r" latinLnBrk="1" hangingPunct="0">
              <a:spcAft>
                <a:spcPts val="0"/>
              </a:spcAft>
            </a:pP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a:t>
            </a:r>
            <a:r>
              <a:rPr lang="ja-JP"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むつ市</a:t>
            </a: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市民生活部国スポ・障スポ推進</a:t>
            </a:r>
            <a:r>
              <a:rPr lang="ja-JP" altLang="ja-JP"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課</a:t>
            </a:r>
            <a:r>
              <a:rPr lang="ja-JP" altLang="en-US" sz="1200" dirty="0" smtClean="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内）</a:t>
            </a:r>
            <a:r>
              <a:rPr lang="ja-JP" altLang="ja-JP" sz="1200" dirty="0">
                <a:solidFill>
                  <a:srgbClr val="000000"/>
                </a:solidFill>
                <a:latin typeface="Times New Roman" panose="02020603050405020304" pitchFamily="18" charset="0"/>
                <a:ea typeface="ＭＳ 明朝" panose="02020609040205080304" pitchFamily="17" charset="-128"/>
                <a:cs typeface="ＭＳ 明朝" panose="02020609040205080304" pitchFamily="17" charset="-128"/>
              </a:rPr>
              <a:t>　</a:t>
            </a:r>
          </a:p>
        </p:txBody>
      </p:sp>
    </p:spTree>
    <p:extLst>
      <p:ext uri="{BB962C8B-B14F-4D97-AF65-F5344CB8AC3E}">
        <p14:creationId xmlns:p14="http://schemas.microsoft.com/office/powerpoint/2010/main" val="348625682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266</TotalTime>
  <Words>766</Words>
  <Application>Microsoft Office PowerPoint</Application>
  <PresentationFormat>A4 210 x 297 mm</PresentationFormat>
  <Paragraphs>81</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ＭＳ ゴシック</vt:lpstr>
      <vt:lpstr>ＭＳ 明朝</vt:lpstr>
      <vt:lpstr>游ゴシック</vt:lpstr>
      <vt:lpstr>游ゴシック Light</vt:lpstr>
      <vt:lpstr>Arial</vt:lpstr>
      <vt:lpstr>Calibri</vt:lpstr>
      <vt:lpstr>Calibri Light</vt:lpstr>
      <vt:lpstr>Times New Roman</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test</dc:creator>
  <cp:lastModifiedBy>Administrator</cp:lastModifiedBy>
  <cp:revision>18</cp:revision>
  <cp:lastPrinted>2025-06-25T00:58:55Z</cp:lastPrinted>
  <dcterms:created xsi:type="dcterms:W3CDTF">2024-03-29T02:45:45Z</dcterms:created>
  <dcterms:modified xsi:type="dcterms:W3CDTF">2025-06-25T01:01:41Z</dcterms:modified>
</cp:coreProperties>
</file>